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webextensions/webextension7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5" r:id="rId5"/>
    <p:sldMasterId id="2147483677" r:id="rId6"/>
    <p:sldMasterId id="2147483679" r:id="rId7"/>
  </p:sldMasterIdLst>
  <p:notesMasterIdLst>
    <p:notesMasterId r:id="rId31"/>
  </p:notesMasterIdLst>
  <p:handoutMasterIdLst>
    <p:handoutMasterId r:id="rId32"/>
  </p:handoutMasterIdLst>
  <p:sldIdLst>
    <p:sldId id="327" r:id="rId8"/>
    <p:sldId id="256" r:id="rId9"/>
    <p:sldId id="321" r:id="rId10"/>
    <p:sldId id="728" r:id="rId11"/>
    <p:sldId id="266" r:id="rId12"/>
    <p:sldId id="727" r:id="rId13"/>
    <p:sldId id="319" r:id="rId14"/>
    <p:sldId id="318" r:id="rId15"/>
    <p:sldId id="311" r:id="rId16"/>
    <p:sldId id="312" r:id="rId17"/>
    <p:sldId id="313" r:id="rId18"/>
    <p:sldId id="314" r:id="rId19"/>
    <p:sldId id="315" r:id="rId20"/>
    <p:sldId id="317" r:id="rId21"/>
    <p:sldId id="258" r:id="rId22"/>
    <p:sldId id="322" r:id="rId23"/>
    <p:sldId id="316" r:id="rId24"/>
    <p:sldId id="326" r:id="rId25"/>
    <p:sldId id="310" r:id="rId26"/>
    <p:sldId id="306" r:id="rId27"/>
    <p:sldId id="729" r:id="rId28"/>
    <p:sldId id="308" r:id="rId29"/>
    <p:sldId id="280" r:id="rId30"/>
  </p:sldIdLst>
  <p:sldSz cx="9144000" cy="6858000" type="screen4x3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>
      <p:cViewPr varScale="1">
        <p:scale>
          <a:sx n="107" d="100"/>
          <a:sy n="107" d="100"/>
        </p:scale>
        <p:origin x="802" y="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17A4-F4FA-48DF-A4AA-38F94A62FA2C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4F37F-EF61-4136-BD9D-0984D33145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73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032" y="0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0" y="4711383"/>
            <a:ext cx="5455920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032" y="9421044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E3A92E4-4E88-497B-BF41-CCE21A4FFA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79388" y="-200025"/>
            <a:ext cx="6208712" cy="1458913"/>
          </a:xfrm>
          <a:prstGeom prst="roundRect">
            <a:avLst>
              <a:gd name="adj" fmla="val 9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46050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l-NL" altLang="nl-NL" noProof="0"/>
              <a:t>Klik om stijl te bewerken</a:t>
            </a:r>
            <a:endParaRPr lang="en-US" altLang="nl-NL" noProof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82625"/>
            <a:ext cx="5668963" cy="4064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nl-NL" noProof="0"/>
              <a:t>Klikken om de ondertitelstijl van het model te bewerken</a:t>
            </a:r>
            <a:endParaRPr lang="en-US" altLang="nl-NL" noProof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US" altLang="nl-NL" sz="900" b="0" dirty="0">
              <a:solidFill>
                <a:schemeClr val="tx2"/>
              </a:solidFill>
            </a:endParaRPr>
          </a:p>
        </p:txBody>
      </p:sp>
      <p:pic>
        <p:nvPicPr>
          <p:cNvPr id="20489" name="Picture 9" descr="Movisie-logo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04800"/>
            <a:ext cx="17557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477BE-AC37-41D8-86C7-DAC5C9D9AD86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01F82A4-A9C8-409D-A7F0-DD51610E6475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1814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284AA-C4E6-4AB1-9E99-42E4A8B49D7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F59B0F-2B09-4207-9AFB-4986AFFD2B3E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3725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824071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750" y="3873500"/>
            <a:ext cx="824071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E55C442E-9D3C-4227-8B37-18E462FB8B6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E8CA61CC-5718-4097-9C3F-839297980D2F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247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1345FCE0-2EA0-48FC-B6E2-AEFCFF3DF32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5CBA0EF1-EA3F-440D-BAE8-04A45D2177DD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2170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4336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39750" y="3873500"/>
            <a:ext cx="404336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B9531AC5-EE50-4BF5-8C1F-947721903B4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2C22E6AB-ABB4-48B6-BA64-30721CD0FCE4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4674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420815" y="1484313"/>
            <a:ext cx="3006725" cy="122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013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043610" y="1340769"/>
            <a:ext cx="7056784" cy="432048"/>
          </a:xfrm>
        </p:spPr>
        <p:txBody>
          <a:bodyPr>
            <a:noAutofit/>
          </a:bodyPr>
          <a:lstStyle>
            <a:lvl1pPr marL="0" indent="0">
              <a:buNone/>
              <a:defRPr sz="1350" b="1" i="0" baseline="0">
                <a:solidFill>
                  <a:srgbClr val="7F7F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42988" y="1844679"/>
            <a:ext cx="7058025" cy="4321175"/>
          </a:xfr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13" i="1">
                <a:solidFill>
                  <a:srgbClr val="7F7F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EF31-680F-41C7-BD05-BA6765F6DF4F}" type="datetime1">
              <a:rPr lang="nl-NL" smtClean="0"/>
              <a:t>24-11-2022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CCFEA5-8AC9-4367-A421-9044AEE99DC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241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79388" y="-171450"/>
            <a:ext cx="6208712" cy="1458913"/>
          </a:xfrm>
          <a:prstGeom prst="roundRect">
            <a:avLst>
              <a:gd name="adj" fmla="val 925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46050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82625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AFA3571E-3594-4214-9379-8EBF9FD1B840}" type="datetimeFigureOut">
              <a:rPr lang="en-US" altLang="nl-NL" sz="900" b="0">
                <a:solidFill>
                  <a:schemeClr val="tx2"/>
                </a:solidFill>
              </a:rPr>
              <a:pPr algn="r"/>
              <a:t>11/24/2022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A9184EF7-ACF8-4A62-9817-32984E3D174C}" type="datetimeFigureOut">
              <a:rPr lang="en-US" altLang="nl-NL"/>
              <a:pPr/>
              <a:t>11/24/2022</a:t>
            </a:fld>
            <a:endParaRPr lang="en-US" altLang="nl-NL"/>
          </a:p>
        </p:txBody>
      </p:sp>
      <p:pic>
        <p:nvPicPr>
          <p:cNvPr id="24585" name="Picture 9" descr="Movisie-logo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04800"/>
            <a:ext cx="17557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5BF191-2D9B-479D-8EB9-5D0165704C6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4A3E59-C9D8-4290-B52D-71D94A3D92D2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56302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E4386-88BF-4E4C-98C0-6B0C91FFE21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DFE49BE-D76C-4A41-992F-5F759AB888B3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0190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90F1C-AD5D-46DE-9F06-5BE521E79A9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AB9157-F206-4BA2-B3CA-47F6B4CC216A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8689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AC53DD-9ADC-4138-A198-F5978337B3C6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1B787B-A285-46BD-B9B5-64D3CA7A2211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77582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5A301E-0A27-4EB2-B6C6-316C5A96A70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9A077D2-2708-4914-B007-97F3229C52BE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3450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5486BA-C252-46B1-BB2C-A3491C9730C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AACA45C-D467-4FAA-8D88-FC01DAB415F7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5767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7D82B-BC96-4179-A484-F9ACB421424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9AD3C4B-D111-4477-80C4-9800231ABEC8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67622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ACD3EB-2DEE-4383-A348-C4232C7247A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F7655A7-8808-4986-B3F9-728F496261E2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9729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BB0CF-46A4-4E27-91DD-87214A0438B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3E96CF5-2EBC-4AD5-B606-09847B1B35D3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7489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4B675-586B-4854-88FD-7CFB4C52E6B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CAA5B1D-6949-4418-B52D-C5B9CCCF18A7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97176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D1E15-200D-45A8-9D2C-79BE5C7BBB3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E650253-7DDD-4333-BD50-6FFBE9A13C3C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75615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179388" y="-200025"/>
            <a:ext cx="3203575" cy="1458913"/>
          </a:xfrm>
          <a:prstGeom prst="roundRect">
            <a:avLst>
              <a:gd name="adj" fmla="val 9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417888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922713"/>
            <a:ext cx="5668963" cy="4064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8071132F-EEAA-4356-92AF-DCA4EECA9D64}" type="datetimeFigureOut">
              <a:rPr lang="en-US" altLang="nl-NL" sz="900" b="0">
                <a:solidFill>
                  <a:schemeClr val="tx2"/>
                </a:solidFill>
              </a:rPr>
              <a:pPr algn="r"/>
              <a:t>11/24/2022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861EB29-512E-419B-A74B-E855E8A8D3A5}" type="datetimeFigureOut">
              <a:rPr lang="en-US" altLang="nl-NL"/>
              <a:pPr/>
              <a:t>11/24/2022</a:t>
            </a:fld>
            <a:endParaRPr lang="en-US" altLang="nl-NL"/>
          </a:p>
        </p:txBody>
      </p:sp>
      <p:pic>
        <p:nvPicPr>
          <p:cNvPr id="45067" name="Picture 11" descr="Movisie-logo-rgb-kleingebru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443B1E-1966-4A67-8C24-397FBEBD239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DF5E88-5751-48CC-B3F0-755336B92D9D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94601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554C86-6847-4D7D-A9CA-8C120D0B605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9C7B7FC-3DC4-4E86-83E0-7595570A7358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47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E9B0F-9057-45B3-8679-89424A67490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F8FF8E5-2B69-4A09-A4F3-59F4BB47E5A6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01356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CA2231-73F0-4425-A904-6234C48DF9A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3FDAEEA-F1D2-4E12-B779-9431CFCCDF43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93393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33AE85-B5AC-4064-B08F-83068C18DBD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88ED98-E5BD-4018-82A7-53FEB06AD7E3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87246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585385-80D4-4E7A-BB8C-1EC98937E2E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149C46-B64D-4D1C-8CD4-626C880CBEBE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7078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F98DB6-B38C-4765-A696-8B5CA21F6AE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48D5F0E-681F-47C6-B3B6-097249CC30B5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30773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23FC39-EEB1-4DA6-99F4-660506F97F6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9B75A81-D9F4-4358-B933-AA93AFEB1D47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13154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DEFE9-5C66-48AC-A4AB-242CD7414B2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2FA5B48-378B-4808-ABEC-F903AFD82BC5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8617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AB7F3-6FDA-4757-ADA9-E97C58457CB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224F35-EC52-4974-9C4F-6392D5180224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49044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9733F-FE2E-4330-A7AA-3521767568D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1BBAEEB-3D09-4A7F-8643-8790E2AD4EED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70650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79388" y="-171450"/>
            <a:ext cx="3203575" cy="1458913"/>
          </a:xfrm>
          <a:prstGeom prst="roundRect">
            <a:avLst>
              <a:gd name="adj" fmla="val 925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417888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922713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D6488679-CEEF-4586-AB56-803723A1C42A}" type="datetimeFigureOut">
              <a:rPr lang="en-US" altLang="nl-NL" sz="900" b="0">
                <a:solidFill>
                  <a:schemeClr val="tx2"/>
                </a:solidFill>
              </a:rPr>
              <a:pPr algn="r"/>
              <a:t>11/24/2022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AEEFF15-DE43-4EBF-AA39-796196FB58B3}" type="datetimeFigureOut">
              <a:rPr lang="en-US" altLang="nl-NL"/>
              <a:pPr/>
              <a:t>11/24/2022</a:t>
            </a:fld>
            <a:endParaRPr lang="en-US" altLang="nl-NL"/>
          </a:p>
        </p:txBody>
      </p:sp>
      <p:pic>
        <p:nvPicPr>
          <p:cNvPr id="47115" name="Picture 11" descr="Movisie-logo-rgb-kleingebru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2547A-6055-4BF9-91D0-71601C6A93D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7C4F6C-FD39-4FCF-8CE9-9578679BFDAD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3389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795136-59C8-4378-BB4E-1429BF4957D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9677DF4-3C2F-4680-A509-A1073FEDC443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22077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F8606-22B9-4B0C-83B6-7B8FE546F54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47563AF-3BB5-424B-A92B-3B47D366D5AB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02859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66B7B-06EF-4A50-B5AE-7E89E4FC0030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9427C8-AE6A-46C8-887F-64723E1B7E84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86777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71D7AC-FD78-4C84-9407-3A0A1D0703C1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E67266-29E7-407A-9DA6-FB8C8A8ACC5A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63456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B9B55A-D42B-4C17-B954-AB95193EBA2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E0A9C94-F9A8-4F0B-98C6-A0EE0269FD5C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24774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CDD4E-0E0D-4027-A35B-1CE75F35C50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129D8FE-4DBB-4B6E-B20A-7837D68E93A2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82452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68CCA-22B5-44BB-B947-9D8008E1BD63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AEF9E74-38DE-4DB2-BF7A-263D506256C3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8543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CE999-859D-4C7A-8456-1701A4DAAA2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4D3A8AF-6777-4AC3-A35B-9F8DE2E5A8A7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23733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8C864-2BA1-4976-9877-CE847216F99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02D7E2D-05E5-4198-B057-A0B13E222384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05977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DFC0AC-A6EB-4400-8BC6-80E639F5088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1DF2C9B-1170-4811-8D84-6AA713DE13FA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5717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5FD6E5-A052-46B3-88C3-82E329A6A6A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4D6DC03-6636-4971-9F96-4823184BA1A9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644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12BEAC-9C48-4A42-A0BD-99E05C67502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F1F49C-63C0-4403-ADFD-4807F67A6A19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2036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DDB12-B7D3-47BB-AFFA-B4BA475C45A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7EFA34F-E35C-4D11-A45E-12E4CB4B5AB4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0207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CC74A1-936E-47DA-8961-2759FB9BA76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A825A6-7260-4193-A1E9-F792C21EFD0B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6522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F1845-94FF-4D19-9F08-638A237ECE1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BF26470-22C9-4AB7-B806-460C8EF1DBF5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57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79388" y="-157163"/>
            <a:ext cx="7773987" cy="981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fld id="{68F8CCAF-EC81-49A7-ACC7-1CF030D34F6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19463" name="Picture 7" descr="Movisie-logo-rgb-kleingebrui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F98D30C4-BDAB-4B08-AC19-19E4AFF9EADB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79388" y="-171450"/>
            <a:ext cx="7773987" cy="9810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fld id="{69BFB8EB-DB6B-44B9-BB3C-06DDC22B7EE1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23559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fld id="{D7DAA8B1-70E9-4505-AECB-2B1A7D6F9B3F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79388" y="-157163"/>
            <a:ext cx="7773987" cy="981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fld id="{024A0751-95BA-41D9-A76E-07B9113939B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44039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6ED28EA6-6346-4B43-92E0-E179DC044B0D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179388" y="-171450"/>
            <a:ext cx="7773987" cy="9810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fld id="{159A8A08-46E7-47AE-8227-674114E612F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46087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fld id="{9E5C8AA9-AAC4-4C8E-821A-90EDBD5A7343}" type="datetimeFigureOut">
              <a:rPr lang="en-US" altLang="nl-NL"/>
              <a:pPr/>
              <a:t>11/24/2022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hyperlink" Target="https://www.movisie.nl/professionele-besluitvormi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.vanpelt@movisie.nl" TargetMode="External"/><Relationship Id="rId2" Type="http://schemas.openxmlformats.org/officeDocument/2006/relationships/hyperlink" Target="mailto:luttik@sociaalwerk.n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ile:///C:\Users\eluttik\Downloads\Kwaliteitskaders+en+-standaarden+bij+inkoop+jeugdhulp+en+maatschappelijke+ondersteuning+0410+V2%20(1)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33BD4B-8ECA-4971-919D-8E2C73C1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268760"/>
            <a:ext cx="8924925" cy="5048250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5B951C6-C23F-B68C-0704-DA99A6DF0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4749"/>
            <a:ext cx="2095500" cy="7524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9F59757-67D3-D6C6-CF67-328094EAD7A4}"/>
              </a:ext>
            </a:extLst>
          </p:cNvPr>
          <p:cNvSpPr txBox="1"/>
          <p:nvPr/>
        </p:nvSpPr>
        <p:spPr>
          <a:xfrm>
            <a:off x="251520" y="5086150"/>
            <a:ext cx="842290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Verdiepingsbijeenkomst Kwaliteitslabel Sociaal Werk    </a:t>
            </a:r>
          </a:p>
          <a:p>
            <a:r>
              <a:rPr lang="nl-NL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l-NL" sz="2000" b="1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akmanschap versterken door te investeren in professionele besluitvorming</a:t>
            </a:r>
          </a:p>
          <a:p>
            <a:pPr algn="ctr"/>
            <a:r>
              <a:rPr lang="nl-NL" sz="2000" b="1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september 2022</a:t>
            </a:r>
            <a:endParaRPr lang="nl-NL" altLang="nl-NL" sz="2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19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30CAE-BA99-6BA9-C877-5DD3FF7B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11811589-3CA2-B802-7F7F-C7B51F64658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97738556"/>
                  </p:ext>
                </p:extLst>
              </p:nvPr>
            </p:nvGraphicFramePr>
            <p:xfrm>
              <a:off x="0" y="836712"/>
              <a:ext cx="9144000" cy="55609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11811589-3CA2-B802-7F7F-C7B51F6465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6712"/>
                <a:ext cx="9144000" cy="556091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D5BED59-FF2E-3CE6-16FF-E874C44EA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8189"/>
            <a:ext cx="1905844" cy="6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5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14760-9AFC-F067-EC81-C2F4F2AF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02029306"/>
                  </p:ext>
                </p:extLst>
              </p:nvPr>
            </p:nvGraphicFramePr>
            <p:xfrm>
              <a:off x="0" y="836712"/>
              <a:ext cx="9144000" cy="55609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6712"/>
                <a:ext cx="9144000" cy="556091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5F4CBB0-74EC-4B96-0998-FE7D54025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8888"/>
            <a:ext cx="1977852" cy="7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3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14760-9AFC-F067-EC81-C2F4F2AF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32280512"/>
                  </p:ext>
                </p:extLst>
              </p:nvPr>
            </p:nvGraphicFramePr>
            <p:xfrm>
              <a:off x="0" y="836712"/>
              <a:ext cx="9144000" cy="55609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6712"/>
                <a:ext cx="9144000" cy="556091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3124280-25DB-01B2-0F3B-36E02B06C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450"/>
            <a:ext cx="1977852" cy="7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6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14760-9AFC-F067-EC81-C2F4F2AF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77758977"/>
                  </p:ext>
                </p:extLst>
              </p:nvPr>
            </p:nvGraphicFramePr>
            <p:xfrm>
              <a:off x="0" y="836712"/>
              <a:ext cx="9144000" cy="55609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6712"/>
                <a:ext cx="9144000" cy="556091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4AE1ACC-42CB-4BDA-C63C-0D124B258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576"/>
            <a:ext cx="1905844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14760-9AFC-F067-EC81-C2F4F2AF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9838173"/>
                  </p:ext>
                </p:extLst>
              </p:nvPr>
            </p:nvGraphicFramePr>
            <p:xfrm>
              <a:off x="0" y="836712"/>
              <a:ext cx="9144000" cy="55609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5D3B2053-325C-8157-4BEC-48461F79A0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6712"/>
                <a:ext cx="9144000" cy="556091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02F83F8-304A-8ACB-4A79-7B477E646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57883" cy="7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Professionele besluitvorming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752"/>
            <a:ext cx="8240713" cy="3168352"/>
          </a:xfrm>
        </p:spPr>
        <p:txBody>
          <a:bodyPr/>
          <a:lstStyle/>
          <a:p>
            <a:r>
              <a:rPr lang="nl-NL" altLang="nl-NL" sz="2400" b="1" i="1" dirty="0"/>
              <a:t>De wijze waarop sociaal professionals hun handelen inrichten, de keuzes die ze daarbij maken en hoe die keuzes tot stand komen (Spierts et al. 2017)</a:t>
            </a:r>
          </a:p>
          <a:p>
            <a:endParaRPr lang="nl-NL" altLang="nl-NL" sz="1800" i="1" dirty="0"/>
          </a:p>
          <a:p>
            <a:endParaRPr lang="nl-NL" altLang="nl-NL" sz="1800" b="1" dirty="0"/>
          </a:p>
          <a:p>
            <a:endParaRPr lang="nl-NL" altLang="nl-NL" sz="1800" b="1" dirty="0"/>
          </a:p>
          <a:p>
            <a:r>
              <a:rPr lang="nl-NL" altLang="nl-NL" sz="2400" b="1" dirty="0"/>
              <a:t>Kern: maken van afwegingen </a:t>
            </a:r>
            <a:endParaRPr lang="nl-NL" altLang="nl-NL" sz="2400" dirty="0"/>
          </a:p>
          <a:p>
            <a:endParaRPr lang="nl-NL" altLang="nl-NL" sz="1800" dirty="0"/>
          </a:p>
          <a:p>
            <a:pPr marL="1587" lvl="1" indent="0">
              <a:buNone/>
            </a:pPr>
            <a:endParaRPr lang="en-US" altLang="nl-NL" sz="18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C0B685-5383-4D83-A67B-D4467DF39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4437112"/>
            <a:ext cx="8810625" cy="2057400"/>
          </a:xfrm>
          <a:prstGeom prst="rect">
            <a:avLst/>
          </a:prstGeom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FB6484B0-62AE-CAC8-3D68-82A11B0E7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05844" cy="6843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Verschillende onderzoeken en activiteiten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635" y="1101050"/>
            <a:ext cx="8352730" cy="5200650"/>
          </a:xfrm>
        </p:spPr>
        <p:txBody>
          <a:bodyPr/>
          <a:lstStyle/>
          <a:p>
            <a:r>
              <a:rPr lang="nl-NL" altLang="nl-NL" sz="1800" dirty="0"/>
              <a:t>Voor meer zie: </a:t>
            </a:r>
            <a:r>
              <a:rPr lang="nl-NL" sz="16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Professionele besluitvorming | Movisie</a:t>
            </a:r>
            <a:endParaRPr lang="nl-NL" altLang="nl-NL" sz="1800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62C3A11A-21A0-4254-B2FA-34227F9B5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326" r="32104"/>
          <a:stretch/>
        </p:blipFill>
        <p:spPr>
          <a:xfrm>
            <a:off x="395635" y="1628800"/>
            <a:ext cx="2170297" cy="343208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035D99-925F-486D-9893-642596EE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021012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003CF11-F838-4BDF-A610-CC6F7F968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65" y="1291447"/>
            <a:ext cx="2170297" cy="3482022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4A11C2D-63FB-4958-370C-8FE3B5B39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1" y="4807724"/>
            <a:ext cx="3270728" cy="17285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CC1E37E-0A96-F3F2-EAF7-2D2E3E422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98740"/>
            <a:ext cx="2481254" cy="2481254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BF8F20F-1FF9-7DBE-EC54-600447FF7F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57883" cy="7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Professionele Besluitvorming: </a:t>
            </a:r>
            <a:br>
              <a:rPr lang="nl-NL" altLang="nl-NL" dirty="0"/>
            </a:br>
            <a:r>
              <a:rPr lang="nl-NL" altLang="nl-NL" dirty="0"/>
              <a:t>waarom van belang?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27784" y="1174180"/>
            <a:ext cx="6264696" cy="50507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b="1" i="1" dirty="0"/>
              <a:t>“ </a:t>
            </a:r>
            <a:r>
              <a:rPr lang="nl-NL" altLang="nl-NL" i="1" dirty="0"/>
              <a:t>Je neemt wel honderd beslissingen per dag” (</a:t>
            </a:r>
            <a:r>
              <a:rPr lang="nl-NL" altLang="nl-NL" dirty="0"/>
              <a:t>professional</a:t>
            </a:r>
            <a:r>
              <a:rPr lang="nl-NL" altLang="nl-NL" i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b="1" dirty="0"/>
              <a:t>Professionaliteit</a:t>
            </a:r>
            <a:r>
              <a:rPr lang="nl-NL" altLang="nl-NL" dirty="0"/>
              <a:t> berust op drie vormen van kapitaal, waaronder </a:t>
            </a:r>
            <a:r>
              <a:rPr lang="nl-NL" altLang="nl-NL" b="1" dirty="0"/>
              <a:t>Besluitvormings</a:t>
            </a:r>
            <a:r>
              <a:rPr lang="nl-NL" altLang="nl-NL" dirty="0"/>
              <a:t>kapitaal </a:t>
            </a:r>
          </a:p>
          <a:p>
            <a:r>
              <a:rPr lang="nl-NL" altLang="nl-NL" dirty="0"/>
              <a:t>      (</a:t>
            </a:r>
            <a:r>
              <a:rPr lang="nl-NL" altLang="nl-NL" dirty="0" err="1"/>
              <a:t>Hargreaves</a:t>
            </a:r>
            <a:r>
              <a:rPr lang="nl-NL" altLang="nl-NL" dirty="0"/>
              <a:t> &amp; </a:t>
            </a:r>
            <a:r>
              <a:rPr lang="nl-NL" altLang="nl-NL" dirty="0" err="1"/>
              <a:t>Fullan</a:t>
            </a:r>
            <a:r>
              <a:rPr lang="nl-NL" altLang="nl-NL" dirty="0"/>
              <a:t>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commissie</a:t>
            </a:r>
            <a:r>
              <a:rPr lang="en-US" dirty="0"/>
              <a:t> </a:t>
            </a:r>
            <a:r>
              <a:rPr lang="en-US" dirty="0" err="1"/>
              <a:t>Effectieve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interventies</a:t>
            </a:r>
            <a:r>
              <a:rPr lang="en-US" dirty="0"/>
              <a:t>: </a:t>
            </a:r>
            <a:r>
              <a:rPr lang="en-US" dirty="0" err="1"/>
              <a:t>bredere</a:t>
            </a:r>
            <a:r>
              <a:rPr lang="en-US" dirty="0"/>
              <a:t> </a:t>
            </a:r>
            <a:r>
              <a:rPr lang="en-US" dirty="0" err="1"/>
              <a:t>kijk</a:t>
            </a:r>
            <a:r>
              <a:rPr lang="en-US" dirty="0"/>
              <a:t> dan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kennis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Kwaliteit</a:t>
            </a:r>
            <a:r>
              <a:rPr lang="en-US" dirty="0"/>
              <a:t> van </a:t>
            </a:r>
            <a:r>
              <a:rPr lang="en-US" dirty="0" err="1"/>
              <a:t>hulp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dienstverlening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Versterkt</a:t>
            </a:r>
            <a:r>
              <a:rPr lang="en-US" dirty="0"/>
              <a:t> </a:t>
            </a:r>
            <a:r>
              <a:rPr lang="en-US" dirty="0" err="1"/>
              <a:t>vakmanschap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visie</a:t>
            </a:r>
            <a:endParaRPr lang="en-US" dirty="0"/>
          </a:p>
          <a:p>
            <a:endParaRPr lang="en-US" altLang="nl-NL" sz="2400" dirty="0"/>
          </a:p>
          <a:p>
            <a:endParaRPr lang="en-US" altLang="nl-NL" sz="2400" dirty="0"/>
          </a:p>
          <a:p>
            <a:endParaRPr lang="en-US" altLang="nl-NL" sz="1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23BD7F-CAC9-47D9-BC73-0DE3CA259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908720"/>
            <a:ext cx="2171700" cy="5581650"/>
          </a:xfrm>
          <a:prstGeom prst="rect">
            <a:avLst/>
          </a:prstGeom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9A2CFE42-8665-8E62-14BC-38DED1A20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05844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Wat levert dat op?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27784" y="908720"/>
            <a:ext cx="6264696" cy="50507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Systematischer werken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Versterkte gezamenlijke visie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Vergroten handelingsrepertoire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Meer mogelijkheden zien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Meer zicht op elkaars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Impliciete kennis en persoonlijke voorkeuren worden expliciet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Meer kennis en weten welke kennis ontbreekt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Beter uitleggen en verantwoorden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Cliënten en inwoners betrekken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Teambuilding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Meer agency ervaren t.o.v. omgeving</a:t>
            </a:r>
          </a:p>
          <a:p>
            <a:endParaRPr lang="nl-NL" altLang="nl-NL" sz="1800" dirty="0"/>
          </a:p>
          <a:p>
            <a:pPr marL="1587" lvl="1" indent="0">
              <a:buNone/>
            </a:pPr>
            <a:endParaRPr lang="en-US" altLang="nl-NL" sz="1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7010E7-11D1-4823-B3C5-32CDC197A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171700" cy="5581650"/>
          </a:xfrm>
          <a:prstGeom prst="rect">
            <a:avLst/>
          </a:prstGeom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D5CA3D9A-D33A-FF93-A715-ABA94016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05844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Hoe te versterken?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27784" y="1268760"/>
            <a:ext cx="6264696" cy="50507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Onderwerp maken van gesprek, bijv. aan de hand van reflectievragen.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Terugkerende dilemma’s bespreken in het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Casuïstiek of praktijksituaties bespreken aan de hand van modellen /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Leerkring organiseren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/>
              <a:t>E-</a:t>
            </a:r>
            <a:r>
              <a:rPr lang="nl-NL" altLang="nl-NL" sz="2400" dirty="0" err="1"/>
              <a:t>learning</a:t>
            </a:r>
            <a:r>
              <a:rPr lang="nl-NL" altLang="nl-NL" sz="2400" dirty="0"/>
              <a:t> volgen</a:t>
            </a:r>
          </a:p>
          <a:p>
            <a:endParaRPr lang="nl-NL" altLang="nl-NL" sz="2400" dirty="0"/>
          </a:p>
          <a:p>
            <a:endParaRPr lang="nl-NL" altLang="nl-NL" sz="2400" dirty="0"/>
          </a:p>
          <a:p>
            <a:endParaRPr lang="nl-NL" altLang="nl-NL" sz="2400" dirty="0"/>
          </a:p>
          <a:p>
            <a:r>
              <a:rPr lang="nl-NL" altLang="nl-NL" sz="2400" dirty="0"/>
              <a:t>		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B3D7EF-6500-417A-801A-D227362DE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171700" cy="5581650"/>
          </a:xfrm>
          <a:prstGeom prst="rect">
            <a:avLst/>
          </a:prstGeom>
        </p:spPr>
      </p:pic>
      <p:sp>
        <p:nvSpPr>
          <p:cNvPr id="2" name="Pijl: omlaag 1">
            <a:extLst>
              <a:ext uri="{FF2B5EF4-FFF2-40B4-BE49-F238E27FC236}">
                <a16:creationId xmlns:a16="http://schemas.microsoft.com/office/drawing/2014/main" id="{69FA82A3-57AB-4935-8052-0E7E64370C59}"/>
              </a:ext>
            </a:extLst>
          </p:cNvPr>
          <p:cNvSpPr/>
          <p:nvPr/>
        </p:nvSpPr>
        <p:spPr bwMode="auto">
          <a:xfrm>
            <a:off x="5220072" y="3501008"/>
            <a:ext cx="288032" cy="1008112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5B221188-34E2-4692-89D3-7BCDFCEF2ED6}"/>
              </a:ext>
            </a:extLst>
          </p:cNvPr>
          <p:cNvSpPr/>
          <p:nvPr/>
        </p:nvSpPr>
        <p:spPr bwMode="auto">
          <a:xfrm flipH="1">
            <a:off x="4572001" y="3429000"/>
            <a:ext cx="864096" cy="1296144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118E7B40-E10F-4C99-8F2D-CD693527DE36}"/>
              </a:ext>
            </a:extLst>
          </p:cNvPr>
          <p:cNvSpPr/>
          <p:nvPr/>
        </p:nvSpPr>
        <p:spPr bwMode="auto">
          <a:xfrm>
            <a:off x="5220072" y="3717032"/>
            <a:ext cx="45719" cy="1008112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6257B19-CA41-99B4-85CC-250E9448D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05844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6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33BD4B-8ECA-4971-919D-8E2C73C1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412776"/>
            <a:ext cx="8924925" cy="50482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B6A8C06-2407-3306-0030-1567337ECA81}"/>
              </a:ext>
            </a:extLst>
          </p:cNvPr>
          <p:cNvSpPr txBox="1"/>
          <p:nvPr/>
        </p:nvSpPr>
        <p:spPr>
          <a:xfrm>
            <a:off x="647563" y="4303911"/>
            <a:ext cx="784887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lvl="1" indent="0">
              <a:buNone/>
            </a:pPr>
            <a:r>
              <a:rPr lang="nl-NL" i="1" dirty="0">
                <a:solidFill>
                  <a:schemeClr val="bg1"/>
                </a:solidFill>
              </a:rPr>
              <a:t>‘Je neemt zoveel besluiten op een dag. Daar heb je geen idee van. Alles wat je doet is een besluit. Dat ga ik mij nu veel meer realiseren.’ </a:t>
            </a:r>
          </a:p>
          <a:p>
            <a:pPr marL="1587" lvl="1" indent="0">
              <a:buNone/>
            </a:pPr>
            <a:r>
              <a:rPr lang="nl-NL" i="1" dirty="0">
                <a:solidFill>
                  <a:schemeClr val="bg1"/>
                </a:solidFill>
              </a:rPr>
              <a:t>(sociaal werker</a:t>
            </a:r>
            <a:r>
              <a:rPr lang="nl-NL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6C577B7-96CB-FCD7-828D-4A6D36D1B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0031"/>
            <a:ext cx="2095500" cy="752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Verschillende besluitvormingsmodellen</a:t>
            </a:r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0FB37761-62C5-17B1-3B99-1795372D2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8175"/>
            <a:ext cx="6264696" cy="5911044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AC9146F-2864-D961-6CBB-677E4085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64" y="78781"/>
            <a:ext cx="1905844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9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AC9146F-2864-D961-6CBB-677E4085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64" y="78781"/>
            <a:ext cx="1905844" cy="6843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2180A30-F970-D713-FA71-052E0A9CE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760640" cy="60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043CDA-8934-4E87-AAC3-50407E4DD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975965"/>
            <a:ext cx="8790432" cy="5486400"/>
          </a:xfrm>
          <a:prstGeom prst="rect">
            <a:avLst/>
          </a:prstGeom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Opdracht subgroepen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118840"/>
            <a:ext cx="8352730" cy="5200650"/>
          </a:xfrm>
        </p:spPr>
        <p:txBody>
          <a:bodyPr/>
          <a:lstStyle/>
          <a:p>
            <a:endParaRPr lang="nl-NL" altLang="nl-NL" sz="1800" dirty="0"/>
          </a:p>
          <a:p>
            <a:r>
              <a:rPr lang="nl-NL" altLang="nl-NL" sz="2400" b="1" dirty="0">
                <a:solidFill>
                  <a:schemeClr val="bg1"/>
                </a:solidFill>
              </a:rPr>
              <a:t>Hoe kunnen we binnen mijn organisatie meer werk maken van professionele besluitvorming?</a:t>
            </a:r>
          </a:p>
          <a:p>
            <a:endParaRPr lang="nl-NL" altLang="nl-NL" sz="24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Bespreek met elkaar en noteer per vraag kort in de chat de belangrijkste punten: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levert meer aandacht voor prof. besluitvorming jouw organisatie op?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kunnen we vanuit mijn organisatie prof. besluitvorming van onze professionals versterken?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is daar voor nodig?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is mijn rol daarin / wat kan ik doen?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heb ik nodig van SWN / Movisie; hoe kunnen zij daarin ondersteunen?  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altLang="nl-NL" sz="2400" b="1" dirty="0">
              <a:solidFill>
                <a:schemeClr val="bg1"/>
              </a:solidFill>
            </a:endParaRPr>
          </a:p>
          <a:p>
            <a:endParaRPr lang="nl-NL" altLang="nl-NL" sz="2400" b="1" dirty="0">
              <a:solidFill>
                <a:schemeClr val="bg1"/>
              </a:solidFill>
            </a:endParaRPr>
          </a:p>
          <a:p>
            <a:endParaRPr lang="nl-NL" altLang="nl-NL" sz="2400" b="1" dirty="0">
              <a:solidFill>
                <a:schemeClr val="bg1"/>
              </a:solidFill>
            </a:endParaRPr>
          </a:p>
          <a:p>
            <a:endParaRPr lang="nl-NL" altLang="nl-NL" sz="1800" dirty="0">
              <a:solidFill>
                <a:schemeClr val="bg1"/>
              </a:solidFill>
            </a:endParaRPr>
          </a:p>
          <a:p>
            <a:pPr marL="1587" lvl="1" indent="0">
              <a:buNone/>
            </a:pPr>
            <a:r>
              <a:rPr lang="nl-NL" altLang="nl-NL" dirty="0">
                <a:solidFill>
                  <a:schemeClr val="bg1"/>
                </a:solidFill>
              </a:rPr>
              <a:t>Voorbeeldtekst</a:t>
            </a: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BD300BF0-FB91-7504-964F-DD5CACD34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05844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9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642" y="1340768"/>
            <a:ext cx="8240713" cy="2524125"/>
          </a:xfrm>
        </p:spPr>
        <p:txBody>
          <a:bodyPr/>
          <a:lstStyle/>
          <a:p>
            <a:pPr marL="1587" lvl="1" indent="0">
              <a:buNone/>
            </a:pPr>
            <a:r>
              <a:rPr lang="nl-NL" altLang="nl-NL" sz="1800" b="1" dirty="0"/>
              <a:t>Bedankt voor jullie tijd, aandacht en inbreng!</a:t>
            </a:r>
          </a:p>
          <a:p>
            <a:pPr marL="1587" lvl="1" indent="0">
              <a:buNone/>
            </a:pPr>
            <a:endParaRPr lang="nl-NL" altLang="nl-NL" sz="1800" b="1" dirty="0"/>
          </a:p>
          <a:p>
            <a:pPr marL="1587" lvl="1" indent="0">
              <a:buNone/>
            </a:pPr>
            <a:r>
              <a:rPr lang="nl-NL" altLang="nl-NL" sz="1800" b="1" dirty="0"/>
              <a:t>Meer weten?</a:t>
            </a:r>
          </a:p>
          <a:p>
            <a:pPr marL="1587" lvl="1" indent="0">
              <a:buNone/>
            </a:pPr>
            <a:endParaRPr lang="nl-NL" altLang="nl-NL" sz="1800" b="1" dirty="0"/>
          </a:p>
          <a:p>
            <a:pPr marL="1587" lvl="1" indent="0">
              <a:buNone/>
            </a:pPr>
            <a:r>
              <a:rPr lang="nl-NL" altLang="nl-NL" sz="1800" b="1" dirty="0"/>
              <a:t>Edwin Luttik (</a:t>
            </a:r>
            <a:r>
              <a:rPr lang="nl-NL" altLang="nl-NL" sz="1800" b="1" dirty="0">
                <a:hlinkClick r:id="rId2"/>
              </a:rPr>
              <a:t>luttik@sociaalwerk.nl</a:t>
            </a:r>
            <a:r>
              <a:rPr lang="nl-NL" altLang="nl-NL" sz="1800" b="1" dirty="0"/>
              <a:t>)</a:t>
            </a:r>
          </a:p>
          <a:p>
            <a:pPr marL="1587" lvl="1" indent="0">
              <a:buNone/>
            </a:pPr>
            <a:r>
              <a:rPr lang="nl-NL" altLang="nl-NL" sz="1800" b="1" dirty="0"/>
              <a:t>Mariël van Pelt (</a:t>
            </a:r>
            <a:r>
              <a:rPr lang="nl-NL" altLang="nl-NL" sz="1800" b="1" dirty="0">
                <a:hlinkClick r:id="rId3"/>
              </a:rPr>
              <a:t>m.vanpelt@movisie.nl</a:t>
            </a:r>
            <a:r>
              <a:rPr lang="nl-NL" altLang="nl-NL" sz="1800" b="1" dirty="0"/>
              <a:t>)</a:t>
            </a:r>
          </a:p>
          <a:p>
            <a:pPr marL="1587" lvl="1" indent="0">
              <a:buNone/>
            </a:pPr>
            <a:r>
              <a:rPr lang="nl-NL" altLang="nl-NL" sz="1800" b="1" dirty="0"/>
              <a:t> </a:t>
            </a:r>
          </a:p>
          <a:p>
            <a:pPr marL="1587" lvl="1" indent="0">
              <a:buNone/>
            </a:pPr>
            <a:endParaRPr lang="en-US" alt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B678A4-8E55-43CC-8E18-EAD92C66C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4437112"/>
            <a:ext cx="8810625" cy="2057400"/>
          </a:xfrm>
          <a:prstGeom prst="rect">
            <a:avLst/>
          </a:prstGeom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F16E0F69-20E7-35A8-1BD9-1B7033E8E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1905844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5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74589-D325-9F67-E593-65B7B69F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231EEC-D90F-6C78-B781-5CB29FBC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" lvl="1" indent="0">
              <a:buNone/>
            </a:pPr>
            <a:endParaRPr lang="nl-NL" dirty="0"/>
          </a:p>
          <a:p>
            <a:pPr marL="1587" lvl="1" indent="0">
              <a:buNone/>
            </a:pPr>
            <a:r>
              <a:rPr lang="nl-NL" dirty="0"/>
              <a:t>Programma:</a:t>
            </a:r>
          </a:p>
          <a:p>
            <a:pPr lvl="1"/>
            <a:r>
              <a:rPr lang="nl-NL" dirty="0"/>
              <a:t>Kwaliteit en het kwaliteitslabel (Edwin Luttik, Sociaal Werk Nederland)</a:t>
            </a:r>
          </a:p>
          <a:p>
            <a:pPr lvl="1"/>
            <a:r>
              <a:rPr lang="nl-NL" dirty="0"/>
              <a:t>Opwarmer (</a:t>
            </a:r>
            <a:r>
              <a:rPr lang="nl-NL" dirty="0" err="1"/>
              <a:t>mentimeter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Professionele besluitvorming en vakmanschap (Mariël van Pelt, Movisie)</a:t>
            </a:r>
          </a:p>
          <a:p>
            <a:pPr lvl="1"/>
            <a:r>
              <a:rPr lang="nl-NL" dirty="0"/>
              <a:t>Gesprek in subgroepen: hoe kan ik binnen mijn organisatie het belang en de kwaliteit van professionele besluitvorming verder brengen?</a:t>
            </a:r>
          </a:p>
          <a:p>
            <a:pPr lvl="1"/>
            <a:r>
              <a:rPr lang="nl-NL" dirty="0"/>
              <a:t>Korte plenaire afsluiting (Edwin Luttik)</a:t>
            </a:r>
          </a:p>
          <a:p>
            <a:pPr marL="1587" lvl="1" indent="0">
              <a:buNone/>
            </a:pPr>
            <a:endParaRPr lang="nl-NL" dirty="0"/>
          </a:p>
          <a:p>
            <a:pPr marL="1587" lvl="1" indent="0">
              <a:buNone/>
            </a:pPr>
            <a:r>
              <a:rPr lang="nl-NL" dirty="0"/>
              <a:t>   </a:t>
            </a:r>
          </a:p>
          <a:p>
            <a:pPr marL="1587" lvl="1" indent="0">
              <a:buNone/>
            </a:pPr>
            <a:r>
              <a:rPr lang="nl-NL" dirty="0"/>
              <a:t> Technische problemen? Bel/app Toine Broekhuis: 06-21703139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42C16081-5ECC-70B0-32C9-15650DFF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82"/>
            <a:ext cx="1833836" cy="6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231EEC-D90F-6C78-B781-5CB29FBC7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5"/>
            <a:ext cx="8496746" cy="5200650"/>
          </a:xfrm>
        </p:spPr>
        <p:txBody>
          <a:bodyPr/>
          <a:lstStyle/>
          <a:p>
            <a:pPr marL="1587" lvl="1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b="1" dirty="0"/>
              <a:t>Twee belangrijke opgaven voor de branche</a:t>
            </a:r>
          </a:p>
          <a:p>
            <a:r>
              <a:rPr lang="nl-NL" b="1" dirty="0"/>
              <a:t> </a:t>
            </a:r>
            <a:r>
              <a:rPr lang="nl-NL" sz="2000" b="1" i="1" dirty="0"/>
              <a:t>om cruciale rol en claim van het sociaal werk waar te kunnen maken</a:t>
            </a:r>
          </a:p>
          <a:p>
            <a:endParaRPr lang="nl-NL" i="1" dirty="0"/>
          </a:p>
          <a:p>
            <a:pPr marL="257175" indent="-257175">
              <a:buAutoNum type="arabicPeriod"/>
            </a:pPr>
            <a:r>
              <a:rPr lang="nl-NL" dirty="0"/>
              <a:t>Arbeidsmarktvraagstuk: Instroom en behoud van voldoende goede en gemotiveerde professionals</a:t>
            </a:r>
          </a:p>
          <a:p>
            <a:pPr marL="257175" indent="-257175">
              <a:buAutoNum type="arabicPeriod"/>
            </a:pPr>
            <a:endParaRPr lang="nl-NL" dirty="0"/>
          </a:p>
          <a:p>
            <a:pPr marL="257175" indent="-257175">
              <a:buAutoNum type="arabicPeriod"/>
            </a:pPr>
            <a:endParaRPr lang="nl-NL" dirty="0"/>
          </a:p>
          <a:p>
            <a:pPr marL="257175" indent="-257175">
              <a:buAutoNum type="arabicPeriod"/>
            </a:pPr>
            <a:r>
              <a:rPr lang="nl-NL" dirty="0"/>
              <a:t>Vraagstuk van kwaliteit: investeren in branche brede kwaliteit</a:t>
            </a:r>
          </a:p>
          <a:p>
            <a:endParaRPr lang="nl-NL" sz="2000" i="1" dirty="0"/>
          </a:p>
          <a:p>
            <a:endParaRPr lang="nl-NL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42C16081-5ECC-70B0-32C9-15650DFF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1118"/>
            <a:ext cx="1833836" cy="6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7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en urgentie </a:t>
            </a:r>
            <a:br>
              <a:rPr lang="nl-NL" dirty="0"/>
            </a:br>
            <a:r>
              <a:rPr lang="nl-NL" dirty="0"/>
              <a:t>voor ‘eigen’ kwaliteitsstandaard </a:t>
            </a:r>
            <a:br>
              <a:rPr lang="nl-NL" dirty="0"/>
            </a:br>
            <a:endParaRPr lang="nl-NL" altLang="nl-NL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83768" y="908720"/>
            <a:ext cx="6192688" cy="5050730"/>
          </a:xfrm>
        </p:spPr>
        <p:txBody>
          <a:bodyPr/>
          <a:lstStyle/>
          <a:p>
            <a:r>
              <a:rPr lang="nl-NL" sz="1600" b="1" dirty="0"/>
              <a:t>Intern: </a:t>
            </a:r>
            <a:br>
              <a:rPr lang="nl-NL" sz="1600" b="1" dirty="0"/>
            </a:br>
            <a:br>
              <a:rPr lang="nl-NL" sz="1600" b="1" dirty="0"/>
            </a:br>
            <a:r>
              <a:rPr lang="nl-NL" sz="1600" dirty="0"/>
              <a:t>bestuur over perspectief van vereniging in 2027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vereniging moet onderscheidend zijn op 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zelfbewuste waarde-gedreven vereniging waar je omwille van die waarden en visie bij wilt horen</a:t>
            </a:r>
          </a:p>
          <a:p>
            <a:endParaRPr lang="nl-NL" sz="1600" dirty="0"/>
          </a:p>
          <a:p>
            <a:r>
              <a:rPr lang="nl-NL" sz="1600" b="1" dirty="0"/>
              <a:t>Extern:</a:t>
            </a:r>
          </a:p>
          <a:p>
            <a:endParaRPr lang="nl-N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Staatssecretaris VWS wil bijdragen aan professionalisering ‘voorliggende voorzieningen’ (</a:t>
            </a:r>
            <a:r>
              <a:rPr lang="nl-NL" sz="1600" dirty="0" err="1"/>
              <a:t>Wmo</a:t>
            </a:r>
            <a:r>
              <a:rPr lang="nl-NL" sz="1600" dirty="0"/>
              <a:t> brief). Vereist des te meer een eigen kwaliteitsvisie van de branche waar hij bij kan aansluiten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Momentum omdat gemeenten zoekende zijn naar passend kwaliteitskader (kwaliteitslabel in </a:t>
            </a:r>
            <a:r>
              <a:rPr lang="nl-NL" sz="16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Handreiking Kwaliteitskader en -standaarden Inkoop Sociaal Domein </a:t>
            </a:r>
            <a:r>
              <a:rPr lang="nl-NL" sz="1600" dirty="0"/>
              <a:t>en steeds meer vragen van gemeenten)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Er komt meer ruimte voor een goed inhoudelijk kwaliteitsverhaal (vanwege wegvallen </a:t>
            </a:r>
            <a:r>
              <a:rPr lang="nl-NL" sz="1600" dirty="0" err="1"/>
              <a:t>emvi</a:t>
            </a:r>
            <a:r>
              <a:rPr lang="nl-NL" sz="1600" dirty="0"/>
              <a:t>-criterium (‘economisch meest voordelige inschrijving’))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8E2CE9-09D7-4327-85CA-5DAE7F7D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171700" cy="5581650"/>
          </a:xfrm>
          <a:prstGeom prst="rect">
            <a:avLst/>
          </a:prstGeom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D2180328-AC2E-1F7F-87B4-F827B7A83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243"/>
            <a:ext cx="1796702" cy="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3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Het belang van kwaliteit</a:t>
            </a:r>
            <a:br>
              <a:rPr lang="nl-NL" sz="2000" dirty="0"/>
            </a:br>
            <a:endParaRPr lang="nl-NL" alt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752"/>
            <a:ext cx="8240713" cy="3168352"/>
          </a:xfrm>
        </p:spPr>
        <p:txBody>
          <a:bodyPr/>
          <a:lstStyle/>
          <a:p>
            <a:pPr marL="1587" lvl="1" indent="0">
              <a:buNone/>
            </a:pPr>
            <a:endParaRPr lang="en-US" altLang="nl-NL" sz="18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C0B685-5383-4D83-A67B-D4467DF39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4653136"/>
            <a:ext cx="8810625" cy="1841376"/>
          </a:xfrm>
          <a:prstGeom prst="rect">
            <a:avLst/>
          </a:prstGeom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FB6484B0-62AE-CAC8-3D68-82A11B0E7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77"/>
            <a:ext cx="2016224" cy="72400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EB5FE11-312E-1209-5470-16F2CE4CA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052737"/>
            <a:ext cx="8810625" cy="55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2A51AA-496E-1C05-A81E-D19F6979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5E197C-B5C1-A14A-03C7-CE2FCC19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157884" cy="5200650"/>
          </a:xfrm>
          <a:prstGeom prst="rect">
            <a:avLst/>
          </a:prstGeom>
          <a:noFill/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3B382B3-A392-D045-D849-E542B0E7E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213"/>
            <a:ext cx="2016224" cy="7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7CB10-2084-25D4-A23B-6B51F2BB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9B07593E-C0E4-8169-E4CC-76DCE0B3268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8437196"/>
                  </p:ext>
                </p:extLst>
              </p:nvPr>
            </p:nvGraphicFramePr>
            <p:xfrm>
              <a:off x="0" y="836712"/>
              <a:ext cx="9144000" cy="55609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 title="Mentimeter - Interactive Presentations">
                <a:extLst>
                  <a:ext uri="{FF2B5EF4-FFF2-40B4-BE49-F238E27FC236}">
                    <a16:creationId xmlns:a16="http://schemas.microsoft.com/office/drawing/2014/main" id="{9B07593E-C0E4-8169-E4CC-76DCE0B326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6712"/>
                <a:ext cx="9144000" cy="556091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6CFF18E5-D5C9-C366-A2A0-C9625220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3118"/>
            <a:ext cx="2121868" cy="6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98BA9E2-87B4-BAFC-AFC5-78544291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9" name="Tijdelijke aanduiding voor inhoud 8" title="Mentimeter - Interactive Presentations">
                <a:extLst>
                  <a:ext uri="{FF2B5EF4-FFF2-40B4-BE49-F238E27FC236}">
                    <a16:creationId xmlns:a16="http://schemas.microsoft.com/office/drawing/2014/main" id="{C40C91E6-37C9-ADD6-151D-587860652C2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55592742"/>
                  </p:ext>
                </p:extLst>
              </p:nvPr>
            </p:nvGraphicFramePr>
            <p:xfrm>
              <a:off x="0" y="836712"/>
              <a:ext cx="9144000" cy="55609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Tijdelijke aanduiding voor inhoud 8" title="Mentimeter - Interactive Presentations">
                <a:extLst>
                  <a:ext uri="{FF2B5EF4-FFF2-40B4-BE49-F238E27FC236}">
                    <a16:creationId xmlns:a16="http://schemas.microsoft.com/office/drawing/2014/main" id="{C40C91E6-37C9-ADD6-151D-587860652C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6712"/>
                <a:ext cx="9144000" cy="5560913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22CB97F2-9273-3570-8B35-667952B96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759"/>
            <a:ext cx="1872208" cy="6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7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SLID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SLIDE" val="1"/>
</p:tagLst>
</file>

<file path=ppt/theme/theme1.xml><?xml version="1.0" encoding="utf-8"?>
<a:theme xmlns:a="http://schemas.openxmlformats.org/drawingml/2006/main" name="Presentatie Movisie">
  <a:themeElements>
    <a:clrScheme name="Movisie template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template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Movisie.potx" id="{0EA3D33A-4F01-480D-855A-893CC6040792}" vid="{810FF7D1-FF4C-4A21-939B-06686AC0CAF6}"/>
    </a:ext>
  </a:extLst>
</a:theme>
</file>

<file path=ppt/theme/theme2.xml><?xml version="1.0" encoding="utf-8"?>
<a:theme xmlns:a="http://schemas.openxmlformats.org/drawingml/2006/main" name="Movisie print">
  <a:themeElements>
    <a:clrScheme name="Movisie print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pr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print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Movisie.potx" id="{0EA3D33A-4F01-480D-855A-893CC6040792}" vid="{6921AB61-7BDC-41C3-9F26-F1073BC10389}"/>
    </a:ext>
  </a:extLst>
</a:theme>
</file>

<file path=ppt/theme/theme3.xml><?xml version="1.0" encoding="utf-8"?>
<a:theme xmlns:a="http://schemas.openxmlformats.org/drawingml/2006/main" name="Movisie more">
  <a:themeElements>
    <a:clrScheme name="Movisie more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mo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more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Movisie.potx" id="{0EA3D33A-4F01-480D-855A-893CC6040792}" vid="{13BE48E5-9968-40CA-8E1B-DB002767649A}"/>
    </a:ext>
  </a:extLst>
</a:theme>
</file>

<file path=ppt/theme/theme4.xml><?xml version="1.0" encoding="utf-8"?>
<a:theme xmlns:a="http://schemas.openxmlformats.org/drawingml/2006/main" name="Movisie more print">
  <a:themeElements>
    <a:clrScheme name="Movisie more print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more pr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more print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Movisie.potx" id="{0EA3D33A-4F01-480D-855A-893CC6040792}" vid="{73463EF0-E2C9-4FD5-B353-014CF3E00853}"/>
    </a:ext>
  </a:extLst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webextension1.xml><?xml version="1.0" encoding="utf-8"?>
<we:webextension xmlns:we="http://schemas.microsoft.com/office/webextensions/webextension/2010/11" id="{8CFC67D1-E52A-4AE9-8E70-D9D0EE81DD9A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a76956c81028f4fd999ee8a9dbbd3a10&quot;,&quot;questionId&quot;:&quot;1e3f52232708&quot;,&quot;link&quot;:&quot;https://www.mentimeter.com/app/presentation/a76956c81028f4fd999ee8a9dbbd3a10/1e3f52232708/edit&quot;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A057F3F-31F2-4110-B445-D72074DFBA2C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a76956c81028f4fd999ee8a9dbbd3a10&quot;,&quot;questionId&quot;:&quot;2aec745dda21&quot;,&quot;link&quot;:&quot;https://www.mentimeter.com/app/presentation/a76956c81028f4fd999ee8a9dbbd3a10/2aec745dda21/edit&quot;}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1C8977C6-8B1C-4ED1-BC9C-EB76BEABA759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a76956c81028f4fd999ee8a9dbbd3a10&quot;,&quot;questionId&quot;:&quot;4a7ada3d9659&quot;,&quot;link&quot;:&quot;https://www.mentimeter.com/app/presentation/a76956c81028f4fd999ee8a9dbbd3a10/4a7ada3d9659/edit&quot;}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9CECAD0F-E47C-4CE8-A904-588D7F832670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a76956c81028f4fd999ee8a9dbbd3a10&quot;,&quot;questionId&quot;:&quot;28a6bddffb4e&quot;,&quot;link&quot;:&quot;https://www.mentimeter.com/app/presentation/a76956c81028f4fd999ee8a9dbbd3a10/28a6bddffb4e/edit&quot;}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9CECAD0F-E47C-4CE8-A904-588D7F832670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a76956c81028f4fd999ee8a9dbbd3a10&quot;,&quot;questionId&quot;:&quot;2908518898bb&quot;,&quot;link&quot;:&quot;https://www.mentimeter.com/app/presentation/a76956c81028f4fd999ee8a9dbbd3a10/2908518898bb/edit&quot;}"/>
  </we:properties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9CECAD0F-E47C-4CE8-A904-588D7F832670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a76956c81028f4fd999ee8a9dbbd3a10&quot;,&quot;questionId&quot;:&quot;46fca02d7b34&quot;,&quot;link&quot;:&quot;https://www.mentimeter.com/app/presentation/a76956c81028f4fd999ee8a9dbbd3a10/46fca02d7b34/edit&quot;}"/>
  </we:properties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9CECAD0F-E47C-4CE8-A904-588D7F832670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a76956c81028f4fd999ee8a9dbbd3a10&quot;,&quot;questionId&quot;:&quot;59c52782f29f&quot;,&quot;link&quot;:&quot;https://www.mentimeter.com/app/presentation/a76956c81028f4fd999ee8a9dbbd3a10/59c52782f29f/edit&quot;}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43bbae-6115-4a6e-beb8-2eba4e0afa75">
      <Value>5</Value>
      <Value>3</Value>
      <Value>2</Value>
    </TaxCatchAll>
    <lcf76f155ced4ddcb4097134ff3c332f xmlns="deca73ae-8d72-4758-ac21-7f95aa637a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B6BD1A06A6B4A843AFE7E67C00233" ma:contentTypeVersion="14" ma:contentTypeDescription="Een nieuw document maken." ma:contentTypeScope="" ma:versionID="46744b9acf175e19a4e13f6fc83fe000">
  <xsd:schema xmlns:xsd="http://www.w3.org/2001/XMLSchema" xmlns:xs="http://www.w3.org/2001/XMLSchema" xmlns:p="http://schemas.microsoft.com/office/2006/metadata/properties" xmlns:ns2="deca73ae-8d72-4758-ac21-7f95aa637a73" xmlns:ns3="f843bbae-6115-4a6e-beb8-2eba4e0afa75" targetNamespace="http://schemas.microsoft.com/office/2006/metadata/properties" ma:root="true" ma:fieldsID="e8012ea13c2d3fbc492d075ded85b639" ns2:_="" ns3:_="">
    <xsd:import namespace="deca73ae-8d72-4758-ac21-7f95aa637a73"/>
    <xsd:import namespace="f843bbae-6115-4a6e-beb8-2eba4e0af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a73ae-8d72-4758-ac21-7f95aa637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240148a4-5a13-4143-be3a-9b3fc8c96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3bbae-6115-4a6e-beb8-2eba4e0afa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f4f630-9282-4fa7-b421-512a07230c24}" ma:internalName="TaxCatchAll" ma:showField="CatchAllData" ma:web="f843bbae-6115-4a6e-beb8-2eba4e0afa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3E390-2EE9-4637-B7D8-A9276BC92BCE}">
  <ds:schemaRefs>
    <ds:schemaRef ds:uri="http://schemas.microsoft.com/office/2006/metadata/properties"/>
    <ds:schemaRef ds:uri="http://schemas.microsoft.com/office/infopath/2007/PartnerControls"/>
    <ds:schemaRef ds:uri="bd423b62-5735-4e28-8584-b507427cfd8b"/>
    <ds:schemaRef ds:uri="f4f5989c-1f66-453b-97a9-c90c329bf4ae"/>
  </ds:schemaRefs>
</ds:datastoreItem>
</file>

<file path=customXml/itemProps2.xml><?xml version="1.0" encoding="utf-8"?>
<ds:datastoreItem xmlns:ds="http://schemas.openxmlformats.org/officeDocument/2006/customXml" ds:itemID="{D08F281E-F4CC-4E22-98A9-44370477A6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BB230-F992-49EF-A1C5-B1C62C16872E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Movisie</Template>
  <TotalTime>144</TotalTime>
  <Words>610</Words>
  <Application>Microsoft Office PowerPoint</Application>
  <PresentationFormat>Diavoorstelling (4:3)</PresentationFormat>
  <Paragraphs>102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Verdana</vt:lpstr>
      <vt:lpstr>Presentatie Movisie</vt:lpstr>
      <vt:lpstr>Movisie print</vt:lpstr>
      <vt:lpstr>Movisie more</vt:lpstr>
      <vt:lpstr>Movisie more print</vt:lpstr>
      <vt:lpstr>PowerPoint-presentatie</vt:lpstr>
      <vt:lpstr>PowerPoint-presentatie</vt:lpstr>
      <vt:lpstr>WELKOM!</vt:lpstr>
      <vt:lpstr>PowerPoint-presentatie</vt:lpstr>
      <vt:lpstr>Aanleiding en urgentie  voor ‘eigen’ kwaliteitsstandaard  </vt:lpstr>
      <vt:lpstr>Het belang van kwaliteit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Professionele besluitvorming</vt:lpstr>
      <vt:lpstr>Verschillende onderzoeken en activiteiten</vt:lpstr>
      <vt:lpstr>Professionele Besluitvorming:  waarom van belang?</vt:lpstr>
      <vt:lpstr>Wat levert dat op?</vt:lpstr>
      <vt:lpstr>Hoe te versterken?</vt:lpstr>
      <vt:lpstr>Verschillende besluitvormingsmodellen</vt:lpstr>
      <vt:lpstr>PowerPoint-presentatie</vt:lpstr>
      <vt:lpstr>Opdracht subgroepen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Verdiepingsbijeenkomst Kwaliteitslabel Sociaal Werk</dc:title>
  <dc:creator>Broekhuis, Toine</dc:creator>
  <cp:keywords>False</cp:keywords>
  <cp:lastModifiedBy>Lineke Lammen</cp:lastModifiedBy>
  <cp:revision>5</cp:revision>
  <cp:lastPrinted>2016-02-11T14:24:25Z</cp:lastPrinted>
  <dcterms:created xsi:type="dcterms:W3CDTF">2022-09-25T16:55:29Z</dcterms:created>
  <dcterms:modified xsi:type="dcterms:W3CDTF">2022-11-24T09:30:22Z</dcterms:modified>
  <cp:category>Bron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ype">
    <vt:lpwstr>Movisie</vt:lpwstr>
  </property>
  <property fmtid="{D5CDD505-2E9C-101B-9397-08002B2CF9AE}" pid="3" name="ContentTypeId">
    <vt:lpwstr>0x010100C8DB6BD1A06A6B4A843AFE7E67C00233</vt:lpwstr>
  </property>
  <property fmtid="{D5CDD505-2E9C-101B-9397-08002B2CF9AE}" pid="4" name="Vertrouwelijkheid">
    <vt:lpwstr>5;#Openbaar|b27ca546-001a-4220-9d21-34d3aa70a4b4</vt:lpwstr>
  </property>
  <property fmtid="{D5CDD505-2E9C-101B-9397-08002B2CF9AE}" pid="5" name="Typering">
    <vt:lpwstr>16;#Geen|c2a9ee0b-b023-4fdb-819d-91f36db59503</vt:lpwstr>
  </property>
  <property fmtid="{D5CDD505-2E9C-101B-9397-08002B2CF9AE}" pid="6" name="ISO">
    <vt:lpwstr>5;#Nee|01e4a3df-00f3-4a1d-b591-45befe18714e</vt:lpwstr>
  </property>
  <property fmtid="{D5CDD505-2E9C-101B-9397-08002B2CF9AE}" pid="7" name="DocChanged">
    <vt:lpwstr>True</vt:lpwstr>
  </property>
</Properties>
</file>