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76" r:id="rId4"/>
    <p:sldId id="279" r:id="rId5"/>
    <p:sldId id="278" r:id="rId6"/>
    <p:sldId id="267" r:id="rId7"/>
    <p:sldId id="261" r:id="rId8"/>
    <p:sldId id="262" r:id="rId9"/>
    <p:sldId id="263" r:id="rId10"/>
    <p:sldId id="264" r:id="rId11"/>
    <p:sldId id="266" r:id="rId12"/>
    <p:sldId id="269" r:id="rId13"/>
    <p:sldId id="280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0096D7"/>
    <a:srgbClr val="578EC5"/>
    <a:srgbClr val="333333"/>
    <a:srgbClr val="515151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1" autoAdjust="0"/>
  </p:normalViewPr>
  <p:slideViewPr>
    <p:cSldViewPr>
      <p:cViewPr varScale="1">
        <p:scale>
          <a:sx n="115" d="100"/>
          <a:sy n="115" d="100"/>
        </p:scale>
        <p:origin x="10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2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90E4B39-A8C8-490B-8A71-F7936262003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68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4CB2C67D-C71E-4646-941C-A999D398CA3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494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" y="1294685"/>
            <a:ext cx="3045752" cy="3274183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-612576" y="4671779"/>
            <a:ext cx="1224136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2231"/>
            <a:ext cx="9144000" cy="586130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92" y="5787639"/>
            <a:ext cx="5344267" cy="1070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684" y="4000251"/>
            <a:ext cx="7774632" cy="1470025"/>
          </a:xfrm>
        </p:spPr>
        <p:txBody>
          <a:bodyPr/>
          <a:lstStyle>
            <a:lvl1pPr>
              <a:defRPr b="1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4684" y="5470276"/>
            <a:ext cx="7774632" cy="1259277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Ondertitel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67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2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59538" y="620713"/>
            <a:ext cx="1928812" cy="52562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3100" y="620713"/>
            <a:ext cx="5634038" cy="5256212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05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98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0209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3100" y="2276475"/>
            <a:ext cx="377507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00575" y="2276475"/>
            <a:ext cx="377666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46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3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3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1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4390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1958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0713"/>
            <a:ext cx="77041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Titel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2276475"/>
            <a:ext cx="77041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  <a:p>
            <a:pPr lvl="4"/>
            <a:r>
              <a:rPr lang="nl-NL" altLang="nl-NL" dirty="0" smtClean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110"/>
            <a:ext cx="9180512" cy="200025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381"/>
            <a:ext cx="9144000" cy="18573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6640"/>
            <a:ext cx="3935173" cy="788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2D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Barmeno" panose="020B0500000000000000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Barmeno" panose="020B0500000000000000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Barmeno" panose="020B0500000000000000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Barmeno" panose="020B0500000000000000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Rounded MT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Rounded MT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Rounded MT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92D0"/>
        </a:buClr>
        <a:buFont typeface="Arial" panose="020B0604020202020204" pitchFamily="34" charset="0"/>
        <a:buChar char="•"/>
        <a:defRPr sz="20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8001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92D0"/>
        </a:buClr>
        <a:buFont typeface="Arial" panose="020B0604020202020204" pitchFamily="34" charset="0"/>
        <a:buChar char="•"/>
        <a:defRPr sz="2000">
          <a:solidFill>
            <a:srgbClr val="333333"/>
          </a:solidFill>
          <a:latin typeface="Calibri" panose="020F0502020204030204" pitchFamily="34" charset="0"/>
        </a:defRPr>
      </a:lvl2pPr>
      <a:lvl3pPr marL="12001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92D0"/>
        </a:buClr>
        <a:buFont typeface="Arial" panose="020B0604020202020204" pitchFamily="34" charset="0"/>
        <a:buChar char="•"/>
        <a:defRPr>
          <a:solidFill>
            <a:srgbClr val="333333"/>
          </a:solidFill>
          <a:latin typeface="Calibri" panose="020F0502020204030204" pitchFamily="34" charset="0"/>
        </a:defRPr>
      </a:lvl3pPr>
      <a:lvl4pPr marL="16573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92D0"/>
        </a:buClr>
        <a:buFont typeface="Arial" panose="020B0604020202020204" pitchFamily="34" charset="0"/>
        <a:buChar char="•"/>
        <a:defRPr>
          <a:solidFill>
            <a:srgbClr val="333333"/>
          </a:solidFill>
          <a:latin typeface="Calibri" panose="020F0502020204030204" pitchFamily="34" charset="0"/>
        </a:defRPr>
      </a:lvl4pPr>
      <a:lvl5pPr marL="21145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92D0"/>
        </a:buClr>
        <a:buFont typeface="Arial" panose="020B0604020202020204" pitchFamily="34" charset="0"/>
        <a:buChar char="•"/>
        <a:defRPr>
          <a:solidFill>
            <a:srgbClr val="333333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driven</a:t>
            </a:r>
            <a:r>
              <a:rPr lang="nl-NL" dirty="0" smtClean="0"/>
              <a:t> werken</a:t>
            </a:r>
            <a:br>
              <a:rPr lang="nl-NL" dirty="0" smtClean="0"/>
            </a:br>
            <a:r>
              <a:rPr lang="nl-NL" sz="2400" dirty="0" smtClean="0"/>
              <a:t>Wim Havenstein</a:t>
            </a:r>
            <a:endParaRPr lang="nl-NL" sz="2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d.d. 19-06-2019 Werkbezoek Sociaal Werk Nederland</a:t>
            </a:r>
            <a:endParaRPr lang="nl-NL" dirty="0"/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5887032" cy="2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1195" y="4375656"/>
            <a:ext cx="3741663" cy="2585525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170" name="Afbeelding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919325" cy="29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Afbeelding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8376"/>
            <a:ext cx="8486665" cy="313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6012160" y="5625992"/>
            <a:ext cx="2880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" y="2935586"/>
            <a:ext cx="8876422" cy="2015983"/>
          </a:xfrm>
        </p:spPr>
      </p:pic>
      <p:sp>
        <p:nvSpPr>
          <p:cNvPr id="5" name="Ovaal 4"/>
          <p:cNvSpPr/>
          <p:nvPr/>
        </p:nvSpPr>
        <p:spPr>
          <a:xfrm>
            <a:off x="1619672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1" y="2780928"/>
            <a:ext cx="8095907" cy="2471925"/>
          </a:xfrm>
        </p:spPr>
      </p:pic>
    </p:spTree>
    <p:extLst>
      <p:ext uri="{BB962C8B-B14F-4D97-AF65-F5344CB8AC3E}">
        <p14:creationId xmlns:p14="http://schemas.microsoft.com/office/powerpoint/2010/main" val="19798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0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Regas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Soort lego bouwdoos, maar wel met beperkingen;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Basis inrichting (template) per werkorganisatie met couleur </a:t>
            </a:r>
            <a:r>
              <a:rPr lang="nl-NL" dirty="0" err="1" smtClean="0"/>
              <a:t>locale</a:t>
            </a:r>
            <a:r>
              <a:rPr lang="nl-NL" dirty="0" smtClean="0"/>
              <a:t> inrichting;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Inrichting nieuwe organisaties relatief vlot door basis templates;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Bij ons niet ingericht ‘in de boom’ maar via (navigatie) dashboards (afdwingen van stappen niet mogelijk in boom);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Niet sterk innovatief, gemis aan apps (daarom eigen app(s)).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2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113544" cy="4032448"/>
          </a:xfrm>
        </p:spPr>
      </p:pic>
    </p:spTree>
    <p:extLst>
      <p:ext uri="{BB962C8B-B14F-4D97-AF65-F5344CB8AC3E}">
        <p14:creationId xmlns:p14="http://schemas.microsoft.com/office/powerpoint/2010/main" val="21705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8" y="620714"/>
            <a:ext cx="6298342" cy="4752156"/>
          </a:xfrm>
        </p:spPr>
      </p:pic>
    </p:spTree>
    <p:extLst>
      <p:ext uri="{BB962C8B-B14F-4D97-AF65-F5344CB8AC3E}">
        <p14:creationId xmlns:p14="http://schemas.microsoft.com/office/powerpoint/2010/main" val="14802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390516" cy="3528392"/>
          </a:xfrm>
        </p:spPr>
      </p:pic>
    </p:spTree>
    <p:extLst>
      <p:ext uri="{BB962C8B-B14F-4D97-AF65-F5344CB8AC3E}">
        <p14:creationId xmlns:p14="http://schemas.microsoft.com/office/powerpoint/2010/main" val="36251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2213"/>
            <a:ext cx="8684826" cy="2304256"/>
          </a:xfrm>
        </p:spPr>
      </p:pic>
    </p:spTree>
    <p:extLst>
      <p:ext uri="{BB962C8B-B14F-4D97-AF65-F5344CB8AC3E}">
        <p14:creationId xmlns:p14="http://schemas.microsoft.com/office/powerpoint/2010/main" val="34490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 en advies app</a:t>
            </a:r>
            <a:endParaRPr lang="nl-NL" dirty="0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5" y="1572475"/>
            <a:ext cx="2716605" cy="5038168"/>
          </a:xfr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73832"/>
            <a:ext cx="2932544" cy="50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Business Intelligence Tinten </a:t>
            </a:r>
          </a:p>
        </p:txBody>
      </p:sp>
      <p:pic>
        <p:nvPicPr>
          <p:cNvPr id="7171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39875"/>
            <a:ext cx="4897438" cy="5127625"/>
          </a:xfrm>
          <a:noFill/>
        </p:spPr>
      </p:pic>
      <p:sp>
        <p:nvSpPr>
          <p:cNvPr id="2" name="Rechthoek 1"/>
          <p:cNvSpPr/>
          <p:nvPr/>
        </p:nvSpPr>
        <p:spPr>
          <a:xfrm>
            <a:off x="4427984" y="2204864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 smtClean="0"/>
              <a:t>regas</a:t>
            </a:r>
            <a:endParaRPr lang="nl-NL" sz="1200" dirty="0"/>
          </a:p>
        </p:txBody>
      </p:sp>
      <p:sp>
        <p:nvSpPr>
          <p:cNvPr id="3" name="Rechthoek 2"/>
          <p:cNvSpPr/>
          <p:nvPr/>
        </p:nvSpPr>
        <p:spPr>
          <a:xfrm>
            <a:off x="3635896" y="2204864"/>
            <a:ext cx="576064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100" dirty="0" err="1" smtClean="0"/>
              <a:t>Raet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2855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Aggregatie van informatie</a:t>
            </a:r>
            <a:endParaRPr lang="nl-NL" dirty="0"/>
          </a:p>
        </p:txBody>
      </p:sp>
      <p:pic>
        <p:nvPicPr>
          <p:cNvPr id="5" name="Tijdelijke aanduiding voor inhoud 4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520430" cy="3905453"/>
          </a:xfrm>
        </p:spPr>
      </p:pic>
    </p:spTree>
    <p:extLst>
      <p:ext uri="{BB962C8B-B14F-4D97-AF65-F5344CB8AC3E}">
        <p14:creationId xmlns:p14="http://schemas.microsoft.com/office/powerpoint/2010/main" val="36112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379803"/>
            <a:ext cx="4844965" cy="44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KPI’s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160" y="1844824"/>
            <a:ext cx="5723316" cy="40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Score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844824"/>
            <a:ext cx="44800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Dashboard Gehele groep (7S McKinsey)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Afbeelding 12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7195"/>
            <a:ext cx="7105799" cy="408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27969" y="4332560"/>
            <a:ext cx="7704138" cy="3600450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Afbeelding 13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3713"/>
            <a:ext cx="60674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6084168" y="1916832"/>
            <a:ext cx="36004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4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95921" y="3900513"/>
            <a:ext cx="8481914" cy="3682574"/>
          </a:xfrm>
        </p:spPr>
        <p:txBody>
          <a:bodyPr/>
          <a:lstStyle/>
          <a:p>
            <a:endParaRPr lang="nl-NL"/>
          </a:p>
        </p:txBody>
      </p:sp>
      <p:pic>
        <p:nvPicPr>
          <p:cNvPr id="6146" name="Afbeelding 5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320480" cy="356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1619672" y="1763713"/>
            <a:ext cx="648072" cy="3691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1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_tinten_leeg" id="{9E069385-6DC1-45DB-9E15-0C74F9FF80F3}" vid="{0FAA7279-99C6-45D0-8A5C-E0E0D233E244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Powerpoint_tinten_leeg</Template>
  <TotalTime>785</TotalTime>
  <Words>102</Words>
  <Application>Microsoft Office PowerPoint</Application>
  <PresentationFormat>Diavoorstelling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Barmeno</vt:lpstr>
      <vt:lpstr>Calibri</vt:lpstr>
      <vt:lpstr>Standaardontwerp</vt:lpstr>
      <vt:lpstr>Data driven werken Wim Havenstein</vt:lpstr>
      <vt:lpstr>Business Intelligence Tinten </vt:lpstr>
      <vt:lpstr>Aggregatie van informatie</vt:lpstr>
      <vt:lpstr>PowerPoint-presentatie</vt:lpstr>
      <vt:lpstr>KPI’s</vt:lpstr>
      <vt:lpstr>Score</vt:lpstr>
      <vt:lpstr>Dashboard Gehele groep (7S McKinsey)</vt:lpstr>
      <vt:lpstr> </vt:lpstr>
      <vt:lpstr> </vt:lpstr>
      <vt:lpstr> </vt:lpstr>
      <vt:lpstr>PowerPoint-presentatie</vt:lpstr>
      <vt:lpstr>PowerPoint-presentatie</vt:lpstr>
      <vt:lpstr>PowerPoint-presentatie</vt:lpstr>
      <vt:lpstr>Regas</vt:lpstr>
      <vt:lpstr>PowerPoint-presentatie</vt:lpstr>
      <vt:lpstr>PowerPoint-presentatie</vt:lpstr>
      <vt:lpstr>PowerPoint-presentatie</vt:lpstr>
      <vt:lpstr>PowerPoint-presentatie</vt:lpstr>
      <vt:lpstr>Info en advies app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Artikel 24 dag: financiën</dc:title>
  <dc:creator>Wim Havenstein</dc:creator>
  <cp:lastModifiedBy>Wim Havenstein</cp:lastModifiedBy>
  <cp:revision>25</cp:revision>
  <dcterms:created xsi:type="dcterms:W3CDTF">2019-01-31T10:45:02Z</dcterms:created>
  <dcterms:modified xsi:type="dcterms:W3CDTF">2019-07-11T13:21:31Z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ynDocOpportunityDesc">
    <vt:lpwstr>
    </vt:lpwstr>
  </property>
  <property fmtid="{D5CDD505-2E9C-101B-9397-08002B2CF9AE}" pid="3" name="eSynDocOpportunityID">
    <vt:lpwstr>
    </vt:lpwstr>
  </property>
  <property fmtid="{D5CDD505-2E9C-101B-9397-08002B2CF9AE}" pid="4" name="eSynDocAttachmentID">
    <vt:lpwstr>{207e32ca-0770-4a8c-ab48-a39c3fd9b799}</vt:lpwstr>
  </property>
  <property fmtid="{D5CDD505-2E9C-101B-9397-08002B2CF9AE}" pid="5" name="eSynDocContactDesc">
    <vt:lpwstr>
    </vt:lpwstr>
  </property>
  <property fmtid="{D5CDD505-2E9C-101B-9397-08002B2CF9AE}" pid="6" name="eSynDocAccountDesc">
    <vt:lpwstr>Tintranet</vt:lpwstr>
  </property>
  <property fmtid="{D5CDD505-2E9C-101B-9397-08002B2CF9AE}" pid="7" name="eSynDocProjectDesc">
    <vt:lpwstr>
    </vt:lpwstr>
  </property>
  <property fmtid="{D5CDD505-2E9C-101B-9397-08002B2CF9AE}" pid="8" name="eSynDocTransactionDesc">
    <vt:lpwstr>
    </vt:lpwstr>
  </property>
  <property fmtid="{D5CDD505-2E9C-101B-9397-08002B2CF9AE}" pid="9" name="eSynDocSerialDesc">
    <vt:lpwstr>
    </vt:lpwstr>
  </property>
  <property fmtid="{D5CDD505-2E9C-101B-9397-08002B2CF9AE}" pid="10" name="eSynDocItemDesc">
    <vt:lpwstr>
    </vt:lpwstr>
  </property>
  <property fmtid="{D5CDD505-2E9C-101B-9397-08002B2CF9AE}" pid="11" name="eSynDocResourceDesc">
    <vt:lpwstr>
    </vt:lpwstr>
  </property>
  <property fmtid="{D5CDD505-2E9C-101B-9397-08002B2CF9AE}" pid="12" name="eSynTransactionEntryKey">
    <vt:lpwstr>
    </vt:lpwstr>
  </property>
  <property fmtid="{D5CDD505-2E9C-101B-9397-08002B2CF9AE}" pid="13" name="eSynDocVersionStartDate">
    <vt:lpwstr>
    </vt:lpwstr>
  </property>
  <property fmtid="{D5CDD505-2E9C-101B-9397-08002B2CF9AE}" pid="14" name="eSynDocVersion">
    <vt:lpwstr>
    </vt:lpwstr>
  </property>
  <property fmtid="{D5CDD505-2E9C-101B-9397-08002B2CF9AE}" pid="15" name="eSynDocAttachFileName">
    <vt:lpwstr>Powerpoint_tinten_leeg.potx</vt:lpwstr>
  </property>
  <property fmtid="{D5CDD505-2E9C-101B-9397-08002B2CF9AE}" pid="16" name="eSynDocSummary">
    <vt:lpwstr>Powerpoint Tinten</vt:lpwstr>
  </property>
  <property fmtid="{D5CDD505-2E9C-101B-9397-08002B2CF9AE}" pid="17" name="eSynDocPublish">
    <vt:lpwstr>1</vt:lpwstr>
  </property>
  <property fmtid="{D5CDD505-2E9C-101B-9397-08002B2CF9AE}" pid="18" name="eSynDocTypeID">
    <vt:lpwstr>208</vt:lpwstr>
  </property>
  <property fmtid="{D5CDD505-2E9C-101B-9397-08002B2CF9AE}" pid="19" name="eSynDocSerialNumber">
    <vt:lpwstr>
    </vt:lpwstr>
  </property>
  <property fmtid="{D5CDD505-2E9C-101B-9397-08002B2CF9AE}" pid="20" name="eSynDocSubject">
    <vt:lpwstr>Powerpoint Tinten</vt:lpwstr>
  </property>
  <property fmtid="{D5CDD505-2E9C-101B-9397-08002B2CF9AE}" pid="21" name="eSynDocItem">
    <vt:lpwstr>
    </vt:lpwstr>
  </property>
  <property fmtid="{D5CDD505-2E9C-101B-9397-08002B2CF9AE}" pid="22" name="eSynDocAcctContact">
    <vt:lpwstr>
    </vt:lpwstr>
  </property>
  <property fmtid="{D5CDD505-2E9C-101B-9397-08002B2CF9AE}" pid="23" name="eSynDocContactID">
    <vt:lpwstr>
    </vt:lpwstr>
  </property>
  <property fmtid="{D5CDD505-2E9C-101B-9397-08002B2CF9AE}" pid="24" name="eSynDocAccount">
    <vt:lpwstr>900000</vt:lpwstr>
  </property>
  <property fmtid="{D5CDD505-2E9C-101B-9397-08002B2CF9AE}" pid="25" name="eSynDocResource">
    <vt:lpwstr>
    </vt:lpwstr>
  </property>
  <property fmtid="{D5CDD505-2E9C-101B-9397-08002B2CF9AE}" pid="26" name="eSynDocProjectNr">
    <vt:lpwstr>
    </vt:lpwstr>
  </property>
  <property fmtid="{D5CDD505-2E9C-101B-9397-08002B2CF9AE}" pid="27" name="eSynDocSecurity">
    <vt:lpwstr>10</vt:lpwstr>
  </property>
  <property fmtid="{D5CDD505-2E9C-101B-9397-08002B2CF9AE}" pid="28" name="eSynDocAssortment">
    <vt:lpwstr>
    </vt:lpwstr>
  </property>
  <property fmtid="{D5CDD505-2E9C-101B-9397-08002B2CF9AE}" pid="29" name="eSynDocLanguageCode">
    <vt:lpwstr>
    </vt:lpwstr>
  </property>
  <property fmtid="{D5CDD505-2E9C-101B-9397-08002B2CF9AE}" pid="30" name="eSynDocDivisionDesc">
    <vt:lpwstr>
    </vt:lpwstr>
  </property>
  <property fmtid="{D5CDD505-2E9C-101B-9397-08002B2CF9AE}" pid="31" name="eSynDocDivision">
    <vt:lpwstr>
    </vt:lpwstr>
  </property>
  <property fmtid="{D5CDD505-2E9C-101B-9397-08002B2CF9AE}" pid="32" name="eSynDocParentDocument">
    <vt:lpwstr>
    </vt:lpwstr>
  </property>
  <property fmtid="{D5CDD505-2E9C-101B-9397-08002B2CF9AE}" pid="33" name="eSynDocSubCategory">
    <vt:lpwstr>
    </vt:lpwstr>
  </property>
  <property fmtid="{D5CDD505-2E9C-101B-9397-08002B2CF9AE}" pid="34" name="eSynDocCategoryID">
    <vt:lpwstr>
    </vt:lpwstr>
  </property>
  <property fmtid="{D5CDD505-2E9C-101B-9397-08002B2CF9AE}" pid="35" name="eSynDocGroupDesc">
    <vt:lpwstr>Documenten uit back-office</vt:lpwstr>
  </property>
  <property fmtid="{D5CDD505-2E9C-101B-9397-08002B2CF9AE}" pid="36" name="eSynDocGroupID">
    <vt:lpwstr>0</vt:lpwstr>
  </property>
  <property fmtid="{D5CDD505-2E9C-101B-9397-08002B2CF9AE}" pid="37" name="eSynDocHID">
    <vt:lpwstr>49886</vt:lpwstr>
  </property>
  <property fmtid="{D5CDD505-2E9C-101B-9397-08002B2CF9AE}" pid="38" name="eSynCleanUp01/31/2019 11:44:58">
    <vt:i4>1</vt:i4>
  </property>
</Properties>
</file>