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71" r:id="rId5"/>
    <p:sldId id="263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65" r:id="rId14"/>
    <p:sldId id="280" r:id="rId15"/>
    <p:sldId id="281" r:id="rId16"/>
    <p:sldId id="282" r:id="rId17"/>
    <p:sldId id="279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99"/>
    <a:srgbClr val="FF9900"/>
    <a:srgbClr val="FF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3" autoAdjust="0"/>
    <p:restoredTop sz="94718" autoAdjust="0"/>
  </p:normalViewPr>
  <p:slideViewPr>
    <p:cSldViewPr>
      <p:cViewPr varScale="1">
        <p:scale>
          <a:sx n="78" d="100"/>
          <a:sy n="78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B6520-290C-4468-9079-7F7F3BC83FB8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3D681-CAB4-4F9D-8A73-9A67914FA2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80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49CC5-37C2-4C29-8306-024E1797158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5098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66E5-3726-4C6F-AC08-793AE8A9928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63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16824" cy="2852737"/>
          </a:xfrm>
        </p:spPr>
        <p:txBody>
          <a:bodyPr/>
          <a:lstStyle>
            <a:lvl1pPr algn="l">
              <a:defRPr sz="35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3716437"/>
            <a:ext cx="7416824" cy="1500187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B57A0-9CD4-43B9-8F70-490897CF29E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810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981200"/>
            <a:ext cx="3668216" cy="3691136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96208" cy="3691136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4D4C0-B443-46CB-820B-D7B4E7324F0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169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167261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167261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FC5F3-41AA-4A8A-AFAF-24941693CF1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4337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70C43-6112-4B80-9643-531DE181222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256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0F680-C5CE-4B0E-B3F8-5C0AE0AD23F8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4575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457200"/>
            <a:ext cx="2949575" cy="1600200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356620" cy="4684911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409" y="2057400"/>
            <a:ext cx="2949575" cy="3614936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C97DD-547D-4DC9-B71E-09A1E4C5A46C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4845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40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356620" cy="46849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409" y="2057400"/>
            <a:ext cx="2949575" cy="3614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8AF4F-15F4-4DBC-9E89-B3721F8FEA86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2143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09600"/>
            <a:ext cx="741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stijl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1200"/>
            <a:ext cx="74168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modelstijlen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5672138"/>
            <a:ext cx="1905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672138"/>
            <a:ext cx="2895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38888" y="5672138"/>
            <a:ext cx="1905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633E3267-35DA-4D2E-AA26-64C074D00249}" type="slidenum">
              <a:rPr lang="nl-NL" altLang="en-US"/>
              <a:pPr/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056139" cy="1295400"/>
          </a:xfrm>
          <a:noFill/>
        </p:spPr>
        <p:txBody>
          <a:bodyPr lIns="90000" anchor="ctr"/>
          <a:lstStyle/>
          <a:p>
            <a:pPr algn="l"/>
            <a:r>
              <a:rPr lang="en-US" altLang="en-US" sz="3200" dirty="0" err="1" smtClean="0"/>
              <a:t>Sociaal</a:t>
            </a:r>
            <a:r>
              <a:rPr lang="en-US" altLang="en-US" sz="3200" dirty="0" smtClean="0"/>
              <a:t> Raadslieden en </a:t>
            </a:r>
            <a:r>
              <a:rPr lang="en-US" altLang="en-US" sz="3200" dirty="0" err="1" smtClean="0"/>
              <a:t>Wijkteams</a:t>
            </a:r>
            <a:endParaRPr lang="nl-NL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636838"/>
            <a:ext cx="6480175" cy="1752600"/>
          </a:xfrm>
          <a:noFill/>
        </p:spPr>
        <p:txBody>
          <a:bodyPr lIns="90000"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Esther </a:t>
            </a:r>
            <a:r>
              <a:rPr lang="en-US" sz="2800" dirty="0"/>
              <a:t>van der Meer</a:t>
            </a:r>
            <a:br>
              <a:rPr lang="en-US" sz="2800" dirty="0"/>
            </a:br>
            <a:r>
              <a:rPr lang="en-US" sz="2800" dirty="0" err="1"/>
              <a:t>Sociaal</a:t>
            </a:r>
            <a:r>
              <a:rPr lang="en-US" sz="2800" dirty="0"/>
              <a:t> </a:t>
            </a:r>
            <a:r>
              <a:rPr lang="en-US" sz="2800" dirty="0" err="1" smtClean="0"/>
              <a:t>Raadsvrouw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Gemeenten en Financiering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Weet wat er bij de gemeente leeft en sluit daar bij aan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schemeClr val="bg2"/>
                </a:solidFill>
              </a:rPr>
              <a:t>Visie van de gemeente op wijkteam/ andere hulpverleners</a:t>
            </a:r>
            <a:endParaRPr lang="nl-NL" dirty="0" smtClean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Welke onderwerpen </a:t>
            </a:r>
            <a:r>
              <a:rPr lang="nl-NL" dirty="0" smtClean="0">
                <a:solidFill>
                  <a:schemeClr val="bg2"/>
                </a:solidFill>
              </a:rPr>
              <a:t>vindt de gemeente</a:t>
            </a:r>
            <a:r>
              <a:rPr lang="nl-NL" dirty="0" smtClean="0">
                <a:solidFill>
                  <a:schemeClr val="bg2"/>
                </a:solidFill>
              </a:rPr>
              <a:t> belangrijk?</a:t>
            </a:r>
          </a:p>
          <a:p>
            <a:endParaRPr lang="nl-NL" sz="1800" dirty="0"/>
          </a:p>
          <a:p>
            <a:r>
              <a:rPr lang="nl-NL" dirty="0" smtClean="0"/>
              <a:t>Investeer in netwerkpartners</a:t>
            </a:r>
            <a:endParaRPr lang="nl-NL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057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Gemeenten en Financiering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Weet wat er bij de gemeente leeft en sluit daar bij aan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schemeClr val="bg2"/>
                </a:solidFill>
              </a:rPr>
              <a:t>Visie van de gemeente op wijkteam/ andere hulpverleners</a:t>
            </a:r>
            <a:endParaRPr lang="nl-NL" dirty="0" smtClean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Welke onderwerpen </a:t>
            </a:r>
            <a:r>
              <a:rPr lang="nl-NL" dirty="0" smtClean="0">
                <a:solidFill>
                  <a:schemeClr val="bg2"/>
                </a:solidFill>
              </a:rPr>
              <a:t>vindt de gemeente</a:t>
            </a:r>
            <a:r>
              <a:rPr lang="nl-NL" dirty="0" smtClean="0">
                <a:solidFill>
                  <a:schemeClr val="bg2"/>
                </a:solidFill>
              </a:rPr>
              <a:t> belangrijk?</a:t>
            </a:r>
          </a:p>
          <a:p>
            <a:endParaRPr lang="nl-NL" sz="1800" dirty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Investeer in netwerkpartners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 smtClean="0"/>
              <a:t>Overweeg tijdelijk gratis </a:t>
            </a:r>
            <a:r>
              <a:rPr lang="nl-NL" dirty="0" smtClean="0"/>
              <a:t>diensten</a:t>
            </a:r>
            <a:r>
              <a:rPr lang="nl-NL" dirty="0" smtClean="0"/>
              <a:t> te leveren</a:t>
            </a:r>
            <a:endParaRPr lang="nl-NL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9370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Gemeenten en Financiering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Weet wat er bij de gemeente leeft en sluit daar bij aan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schemeClr val="bg2"/>
                </a:solidFill>
              </a:rPr>
              <a:t>Visie van de gemeente op wijkteam/ andere hulpverleners</a:t>
            </a:r>
            <a:endParaRPr lang="nl-NL" dirty="0" smtClean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Welke onderwerpen </a:t>
            </a:r>
            <a:r>
              <a:rPr lang="nl-NL" dirty="0" smtClean="0">
                <a:solidFill>
                  <a:schemeClr val="bg2"/>
                </a:solidFill>
              </a:rPr>
              <a:t>vindt de gemeente</a:t>
            </a:r>
            <a:r>
              <a:rPr lang="nl-NL" dirty="0" smtClean="0">
                <a:solidFill>
                  <a:schemeClr val="bg2"/>
                </a:solidFill>
              </a:rPr>
              <a:t> belangrijk?</a:t>
            </a:r>
          </a:p>
          <a:p>
            <a:endParaRPr lang="nl-NL" sz="1800" dirty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Investeer in netwerkpartners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Overweeg tijdelijk gratis </a:t>
            </a:r>
            <a:r>
              <a:rPr lang="nl-NL" dirty="0" smtClean="0">
                <a:solidFill>
                  <a:schemeClr val="bg2"/>
                </a:solidFill>
              </a:rPr>
              <a:t>diensten</a:t>
            </a:r>
            <a:r>
              <a:rPr lang="nl-NL" dirty="0" smtClean="0">
                <a:solidFill>
                  <a:schemeClr val="bg2"/>
                </a:solidFill>
              </a:rPr>
              <a:t> te leveren</a:t>
            </a:r>
          </a:p>
          <a:p>
            <a:endParaRPr lang="nl-NL" dirty="0" smtClean="0">
              <a:solidFill>
                <a:schemeClr val="bg2"/>
              </a:solidFill>
            </a:endParaRPr>
          </a:p>
          <a:p>
            <a:r>
              <a:rPr lang="nl-NL" dirty="0" smtClean="0"/>
              <a:t>Registreer/ maak productie inzichtelijk/ overproductie</a:t>
            </a:r>
            <a:endParaRPr lang="nl-NL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4345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Aansluiten bij wijkteams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/>
          </a:bodyPr>
          <a:lstStyle/>
          <a:p>
            <a:r>
              <a:rPr lang="nl-NL" sz="3200" dirty="0" smtClean="0">
                <a:sym typeface="Wingdings" panose="05000000000000000000" pitchFamily="2" charset="2"/>
              </a:rPr>
              <a:t>Wijkteams hebben nog al wat hun bord.</a:t>
            </a:r>
            <a:endParaRPr lang="nl-NL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200" dirty="0" smtClean="0">
              <a:sym typeface="Wingdings" panose="05000000000000000000" pitchFamily="2" charset="2"/>
            </a:endParaRPr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5457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Aansluiten bij wijkteams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2"/>
                </a:solidFill>
                <a:sym typeface="Wingdings" panose="05000000000000000000" pitchFamily="2" charset="2"/>
              </a:rPr>
              <a:t>Wijkteams hebben nog al wat hun bord</a:t>
            </a:r>
            <a:r>
              <a:rPr lang="nl-NL" sz="3200" dirty="0" smtClean="0">
                <a:sym typeface="Wingdings" panose="05000000000000000000" pitchFamily="2" charset="2"/>
              </a:rPr>
              <a:t>.</a:t>
            </a:r>
          </a:p>
          <a:p>
            <a:r>
              <a:rPr lang="nl-NL" sz="3200" dirty="0" smtClean="0">
                <a:sym typeface="Wingdings" panose="05000000000000000000" pitchFamily="2" charset="2"/>
              </a:rPr>
              <a:t>Raadsliedenwerk ontlast en vergroot de efficiëntie van het werk van het wijkteam</a:t>
            </a:r>
          </a:p>
          <a:p>
            <a:endParaRPr lang="nl-NL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200" dirty="0" smtClean="0">
              <a:sym typeface="Wingdings" panose="05000000000000000000" pitchFamily="2" charset="2"/>
            </a:endParaRPr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558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Aansluiten bij wijkteams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 lnSpcReduction="10000"/>
          </a:bodyPr>
          <a:lstStyle/>
          <a:p>
            <a:r>
              <a:rPr lang="nl-NL" sz="3200" dirty="0" smtClean="0">
                <a:solidFill>
                  <a:schemeClr val="bg2"/>
                </a:solidFill>
                <a:sym typeface="Wingdings" panose="05000000000000000000" pitchFamily="2" charset="2"/>
              </a:rPr>
              <a:t>Wijkteams hebben nog al wat hun bord.</a:t>
            </a:r>
          </a:p>
          <a:p>
            <a:r>
              <a:rPr lang="nl-NL" sz="3200" dirty="0" smtClean="0">
                <a:solidFill>
                  <a:schemeClr val="bg2"/>
                </a:solidFill>
                <a:sym typeface="Wingdings" panose="05000000000000000000" pitchFamily="2" charset="2"/>
              </a:rPr>
              <a:t>Raadsliedenwerk ontlast en vergroot de efficiëntie van het werk van het wijkteam</a:t>
            </a:r>
          </a:p>
          <a:p>
            <a:r>
              <a:rPr lang="nl-NL" sz="3200" dirty="0" smtClean="0">
                <a:sym typeface="Wingdings" panose="05000000000000000000" pitchFamily="2" charset="2"/>
              </a:rPr>
              <a:t>Spreek dezelfde taal</a:t>
            </a:r>
            <a:br>
              <a:rPr lang="nl-NL" sz="3200" dirty="0" smtClean="0">
                <a:sym typeface="Wingdings" panose="05000000000000000000" pitchFamily="2" charset="2"/>
              </a:rPr>
            </a:br>
            <a:r>
              <a:rPr lang="nl-NL" sz="3200" dirty="0" smtClean="0">
                <a:sym typeface="Wingdings" panose="05000000000000000000" pitchFamily="2" charset="2"/>
              </a:rPr>
              <a:t>ZRM</a:t>
            </a:r>
            <a:br>
              <a:rPr lang="nl-NL" sz="3200" dirty="0" smtClean="0">
                <a:sym typeface="Wingdings" panose="05000000000000000000" pitchFamily="2" charset="2"/>
              </a:rPr>
            </a:br>
            <a:r>
              <a:rPr lang="nl-NL" sz="3200" dirty="0" smtClean="0">
                <a:sym typeface="Wingdings" panose="05000000000000000000" pitchFamily="2" charset="2"/>
              </a:rPr>
              <a:t>Eén gezin één plan</a:t>
            </a:r>
            <a:br>
              <a:rPr lang="nl-NL" sz="3200" dirty="0" smtClean="0">
                <a:sym typeface="Wingdings" panose="05000000000000000000" pitchFamily="2" charset="2"/>
              </a:rPr>
            </a:br>
            <a:r>
              <a:rPr lang="nl-NL" sz="3200" dirty="0" smtClean="0">
                <a:sym typeface="Wingdings" panose="05000000000000000000" pitchFamily="2" charset="2"/>
              </a:rPr>
              <a:t>vraag achter de vraag !!!!</a:t>
            </a:r>
            <a:br>
              <a:rPr lang="nl-NL" sz="3200" dirty="0" smtClean="0">
                <a:sym typeface="Wingdings" panose="05000000000000000000" pitchFamily="2" charset="2"/>
              </a:rPr>
            </a:br>
            <a:r>
              <a:rPr lang="nl-NL" sz="3200" dirty="0" smtClean="0">
                <a:sym typeface="Wingdings" panose="05000000000000000000" pitchFamily="2" charset="2"/>
              </a:rPr>
              <a:t>preventie</a:t>
            </a:r>
          </a:p>
          <a:p>
            <a:pPr marL="0" indent="0">
              <a:buNone/>
            </a:pPr>
            <a:endParaRPr lang="nl-NL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200" dirty="0" smtClean="0">
              <a:sym typeface="Wingdings" panose="05000000000000000000" pitchFamily="2" charset="2"/>
            </a:endParaRPr>
          </a:p>
          <a:p>
            <a:endParaRPr lang="nl-NL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200" dirty="0" smtClean="0">
              <a:sym typeface="Wingdings" panose="05000000000000000000" pitchFamily="2" charset="2"/>
            </a:endParaRPr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6227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Aansluiten bij wijkteams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2"/>
                </a:solidFill>
                <a:sym typeface="Wingdings" panose="05000000000000000000" pitchFamily="2" charset="2"/>
              </a:rPr>
              <a:t>Wijkteams hebben nog al wat hun bord.</a:t>
            </a:r>
          </a:p>
          <a:p>
            <a:r>
              <a:rPr lang="nl-NL" sz="3200" dirty="0" smtClean="0">
                <a:solidFill>
                  <a:schemeClr val="bg2"/>
                </a:solidFill>
                <a:sym typeface="Wingdings" panose="05000000000000000000" pitchFamily="2" charset="2"/>
              </a:rPr>
              <a:t>Raadsliedenwerk ontlast en vergroot de efficiëntie van het werk van het wijkteam</a:t>
            </a:r>
          </a:p>
          <a:p>
            <a:r>
              <a:rPr lang="nl-NL" sz="3200" dirty="0" smtClean="0">
                <a:solidFill>
                  <a:schemeClr val="bg2"/>
                </a:solidFill>
                <a:sym typeface="Wingdings" panose="05000000000000000000" pitchFamily="2" charset="2"/>
              </a:rPr>
              <a:t>Spreek dezelfde taal</a:t>
            </a:r>
          </a:p>
          <a:p>
            <a:r>
              <a:rPr lang="nl-NL" sz="3200" dirty="0" smtClean="0">
                <a:sym typeface="Wingdings" panose="05000000000000000000" pitchFamily="2" charset="2"/>
              </a:rPr>
              <a:t>Sluit aan op inhoud en vorm</a:t>
            </a:r>
            <a:br>
              <a:rPr lang="nl-NL" sz="3200" dirty="0" smtClean="0">
                <a:sym typeface="Wingdings" panose="05000000000000000000" pitchFamily="2" charset="2"/>
              </a:rPr>
            </a:br>
            <a:endParaRPr lang="nl-NL" sz="3200" dirty="0" smtClean="0">
              <a:sym typeface="Wingdings" panose="05000000000000000000" pitchFamily="2" charset="2"/>
            </a:endParaRPr>
          </a:p>
          <a:p>
            <a:endParaRPr lang="nl-NL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200" dirty="0" smtClean="0">
              <a:sym typeface="Wingdings" panose="05000000000000000000" pitchFamily="2" charset="2"/>
            </a:endParaRPr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96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Meerwaarde Sociaal Raadsliedenwerk voor wijkteams </a:t>
            </a:r>
            <a:r>
              <a:rPr lang="nl-NL" sz="2000" dirty="0" smtClean="0"/>
              <a:t>(zeker niet limitatief)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 fontScale="62500" lnSpcReduction="20000"/>
          </a:bodyPr>
          <a:lstStyle/>
          <a:p>
            <a:endParaRPr lang="nl-NL" sz="3200" dirty="0" smtClean="0">
              <a:sym typeface="Wingdings" panose="05000000000000000000" pitchFamily="2" charset="2"/>
            </a:endParaRPr>
          </a:p>
          <a:p>
            <a:r>
              <a:rPr lang="nl-NL" sz="3200" dirty="0" smtClean="0">
                <a:sym typeface="Wingdings" panose="05000000000000000000" pitchFamily="2" charset="2"/>
              </a:rPr>
              <a:t>Analytisch denken van raadslieden helpt casus te ordenen en te prioriteren</a:t>
            </a:r>
          </a:p>
          <a:p>
            <a:endParaRPr lang="nl-NL" sz="3200" dirty="0">
              <a:sym typeface="Wingdings" panose="05000000000000000000" pitchFamily="2" charset="2"/>
            </a:endParaRPr>
          </a:p>
          <a:p>
            <a:r>
              <a:rPr lang="nl-NL" sz="3200" dirty="0" smtClean="0">
                <a:sym typeface="Wingdings" panose="05000000000000000000" pitchFamily="2" charset="2"/>
              </a:rPr>
              <a:t>Huiver voor regelingen en materiële hulpverlening maakt dat niet altijd als eerste wordt geregeld wat wel eerst moet worden gedaan. Dit kan het ondersteuningstraject frustreren</a:t>
            </a:r>
            <a:endParaRPr lang="nl-NL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200" dirty="0" smtClean="0">
              <a:sym typeface="Wingdings" panose="05000000000000000000" pitchFamily="2" charset="2"/>
            </a:endParaRPr>
          </a:p>
          <a:p>
            <a:r>
              <a:rPr lang="nl-NL" sz="3200" dirty="0" smtClean="0">
                <a:sym typeface="Wingdings" panose="05000000000000000000" pitchFamily="2" charset="2"/>
              </a:rPr>
              <a:t>Burgers komen makkelijker bij raadslieden binnen met een concrete vraag</a:t>
            </a:r>
            <a:br>
              <a:rPr lang="nl-NL" sz="3200" dirty="0" smtClean="0">
                <a:sym typeface="Wingdings" panose="05000000000000000000" pitchFamily="2" charset="2"/>
              </a:rPr>
            </a:br>
            <a:r>
              <a:rPr lang="nl-NL" sz="3200" dirty="0" smtClean="0">
                <a:sym typeface="Wingdings" panose="05000000000000000000" pitchFamily="2" charset="2"/>
              </a:rPr>
              <a:t>door nauwe samenwerking met wijkteam kunnen ‘gevoeligere’ achterliggende vragen ook worden opgepakt.</a:t>
            </a:r>
          </a:p>
          <a:p>
            <a:endParaRPr lang="nl-NL" sz="3200" dirty="0">
              <a:sym typeface="Wingdings" panose="05000000000000000000" pitchFamily="2" charset="2"/>
            </a:endParaRPr>
          </a:p>
          <a:p>
            <a:r>
              <a:rPr lang="nl-NL" sz="3200" dirty="0" smtClean="0">
                <a:sym typeface="Wingdings" panose="05000000000000000000" pitchFamily="2" charset="2"/>
              </a:rPr>
              <a:t>Accuraat oppakken van de concrete eerste vragen schept vertrouwen om gevoeliger hulpverlening op te bouwen</a:t>
            </a:r>
            <a:endParaRPr lang="nl-NL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200" dirty="0" smtClean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5840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Meerwaarde Sociaal Raadsliedenwerk voor wijkteams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sz="3200" dirty="0" smtClean="0"/>
          </a:p>
          <a:p>
            <a:r>
              <a:rPr lang="nl-NL" sz="2900" dirty="0" smtClean="0"/>
              <a:t>Patronen in omgaan met juridische obstakels of financiële problemen zijn vaak gelijk aan die op andere leefgebieden.</a:t>
            </a:r>
          </a:p>
          <a:p>
            <a:endParaRPr lang="nl-NL" sz="2900" dirty="0"/>
          </a:p>
          <a:p>
            <a:r>
              <a:rPr lang="nl-NL" sz="2900" dirty="0"/>
              <a:t>Elke casus heeft juridische aspecten</a:t>
            </a:r>
          </a:p>
          <a:p>
            <a:endParaRPr lang="nl-NL" sz="2900" dirty="0"/>
          </a:p>
          <a:p>
            <a:r>
              <a:rPr lang="nl-NL" sz="2900" dirty="0" smtClean="0"/>
              <a:t>Raadslieden zijn specialisten waarvan het vakgebied steeds in beweging is en die hun kennis op peil houden</a:t>
            </a:r>
          </a:p>
          <a:p>
            <a:endParaRPr lang="nl-NL" sz="2900" dirty="0" smtClean="0"/>
          </a:p>
          <a:p>
            <a:r>
              <a:rPr lang="nl-NL" sz="2900" dirty="0" smtClean="0"/>
              <a:t>Basiskennis kunnen de raadslieden overdragen op het wijkteam</a:t>
            </a:r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509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Opbouw</a:t>
            </a:r>
            <a:r>
              <a:rPr lang="en-US" dirty="0" smtClean="0"/>
              <a:t> van </a:t>
            </a:r>
            <a:r>
              <a:rPr lang="en-US" dirty="0" smtClean="0"/>
              <a:t>de 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Doel</a:t>
            </a:r>
            <a:r>
              <a:rPr lang="en-US" dirty="0" smtClean="0"/>
              <a:t> van de workshop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Even </a:t>
            </a:r>
            <a:r>
              <a:rPr lang="en-US" sz="2400" dirty="0" err="1" smtClean="0"/>
              <a:t>voorstellen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dirty="0" err="1" smtClean="0"/>
              <a:t>Raadsliedenwerk</a:t>
            </a:r>
            <a:r>
              <a:rPr lang="en-US" dirty="0" smtClean="0"/>
              <a:t> in </a:t>
            </a:r>
            <a:r>
              <a:rPr lang="en-US" dirty="0" err="1" smtClean="0"/>
              <a:t>beweging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dirty="0" err="1" smtClean="0"/>
              <a:t>Gemeenten</a:t>
            </a:r>
            <a:r>
              <a:rPr lang="en-US" dirty="0" smtClean="0"/>
              <a:t> en Financiering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dirty="0" err="1" smtClean="0"/>
              <a:t>Aansluiten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wijkteams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5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Voorstellen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700" b="0" dirty="0" smtClean="0"/>
              <a:t>- Esther van der Meer</a:t>
            </a:r>
            <a:br>
              <a:rPr lang="nl-NL" sz="2700" b="0" dirty="0" smtClean="0"/>
            </a:br>
            <a:r>
              <a:rPr lang="nl-NL" sz="2700" b="0" dirty="0" smtClean="0"/>
              <a:t>- Minters </a:t>
            </a:r>
            <a:br>
              <a:rPr lang="nl-NL" sz="2700" b="0" dirty="0" smtClean="0"/>
            </a:br>
            <a:r>
              <a:rPr lang="nl-NL" sz="2700" b="0" dirty="0" smtClean="0"/>
              <a:t>- Maassluis/ Vlaardingen/ Schiedam</a:t>
            </a:r>
            <a:br>
              <a:rPr lang="nl-NL" sz="2700" b="0" dirty="0" smtClean="0"/>
            </a:br>
            <a:r>
              <a:rPr lang="nl-NL" sz="2700" b="0" dirty="0" smtClean="0"/>
              <a:t>- Aanwezigen </a:t>
            </a:r>
            <a:br>
              <a:rPr lang="nl-NL" sz="2700" b="0" dirty="0" smtClean="0"/>
            </a:br>
            <a:endParaRPr lang="nl-NL" sz="2700" b="0" dirty="0"/>
          </a:p>
        </p:txBody>
      </p:sp>
    </p:spTree>
    <p:extLst>
      <p:ext uri="{BB962C8B-B14F-4D97-AF65-F5344CB8AC3E}">
        <p14:creationId xmlns:p14="http://schemas.microsoft.com/office/powerpoint/2010/main" val="2783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Raadsliedenwerk in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3600" y="1844824"/>
            <a:ext cx="7416800" cy="3679825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sym typeface="Wingdings" panose="05000000000000000000" pitchFamily="2" charset="2"/>
              </a:rPr>
              <a:t>Sociaal</a:t>
            </a:r>
            <a:r>
              <a:rPr lang="nl-NL" dirty="0" smtClean="0">
                <a:sym typeface="Wingdings" panose="05000000000000000000" pitchFamily="2" charset="2"/>
              </a:rPr>
              <a:t> Raadsliedenwerk</a:t>
            </a: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Sociale zekerheid 	----&gt; Juridische insteek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Sociaal			----&gt; Socialere insteek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De totale mens in beeld vanuit een juridisch analytisch kader</a:t>
            </a: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69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Raadsliedenwerk in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3600" y="1844824"/>
            <a:ext cx="7416800" cy="3679825"/>
          </a:xfrm>
        </p:spPr>
        <p:txBody>
          <a:bodyPr/>
          <a:lstStyle/>
          <a:p>
            <a:r>
              <a:rPr lang="nl-NL" dirty="0" smtClean="0">
                <a:solidFill>
                  <a:schemeClr val="bg2"/>
                </a:solidFill>
                <a:sym typeface="Wingdings" panose="05000000000000000000" pitchFamily="2" charset="2"/>
              </a:rPr>
              <a:t>Sociaal Raadsliedenwerk</a:t>
            </a:r>
            <a:endParaRPr lang="nl-NL" dirty="0" smtClean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nl-NL" dirty="0" smtClean="0"/>
          </a:p>
          <a:p>
            <a:r>
              <a:rPr lang="nl-NL" dirty="0" smtClean="0"/>
              <a:t>Productenaanbod Raadslieden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1800" dirty="0" smtClean="0"/>
              <a:t>Spreekuren overdag/ ‘s avonds / verschillende locatie/ telefonisch</a:t>
            </a:r>
            <a:br>
              <a:rPr lang="nl-NL" sz="1800" dirty="0" smtClean="0"/>
            </a:br>
            <a:r>
              <a:rPr lang="nl-NL" sz="1800" dirty="0" smtClean="0"/>
              <a:t>Voorlichtingen burgers en professionals (wijkteams)</a:t>
            </a:r>
          </a:p>
          <a:p>
            <a:pPr marL="0" indent="0">
              <a:buNone/>
            </a:pPr>
            <a:r>
              <a:rPr lang="nl-NL" sz="1800" dirty="0" smtClean="0"/>
              <a:t>Trainingen/ cursussen professionals </a:t>
            </a:r>
            <a:r>
              <a:rPr lang="nl-NL" sz="1800" dirty="0" err="1" smtClean="0"/>
              <a:t>oa</a:t>
            </a:r>
            <a:r>
              <a:rPr lang="nl-NL" sz="1800" dirty="0" smtClean="0"/>
              <a:t> scholen</a:t>
            </a:r>
          </a:p>
          <a:p>
            <a:pPr marL="0" indent="0">
              <a:buNone/>
            </a:pPr>
            <a:r>
              <a:rPr lang="nl-NL" sz="1800" dirty="0" smtClean="0"/>
              <a:t>Helpdesk</a:t>
            </a:r>
          </a:p>
          <a:p>
            <a:pPr marL="0" indent="0">
              <a:buNone/>
            </a:pPr>
            <a:r>
              <a:rPr lang="nl-NL" sz="1800" dirty="0" smtClean="0"/>
              <a:t>Financiële APK</a:t>
            </a:r>
          </a:p>
          <a:p>
            <a:pPr marL="0" indent="0">
              <a:buNone/>
            </a:pPr>
            <a:r>
              <a:rPr lang="nl-NL" sz="1800" dirty="0" smtClean="0"/>
              <a:t>Casuïstiekvergaderingen</a:t>
            </a:r>
          </a:p>
          <a:p>
            <a:pPr marL="0" indent="0">
              <a:buNone/>
            </a:pPr>
            <a:r>
              <a:rPr lang="nl-NL" sz="1800" dirty="0" err="1" smtClean="0"/>
              <a:t>Etc</a:t>
            </a:r>
            <a:r>
              <a:rPr lang="nl-NL" sz="1800" dirty="0" smtClean="0"/>
              <a:t> etc.</a:t>
            </a:r>
          </a:p>
          <a:p>
            <a:pPr marL="0" indent="0" algn="r">
              <a:buNone/>
            </a:pPr>
            <a:r>
              <a:rPr lang="nl-NL" sz="1800" dirty="0" smtClean="0"/>
              <a:t>Wat er niet is kunnen we maken</a:t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000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69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Raadsliedenwerk in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3600" y="1844824"/>
            <a:ext cx="7416800" cy="3679825"/>
          </a:xfrm>
        </p:spPr>
        <p:txBody>
          <a:bodyPr/>
          <a:lstStyle/>
          <a:p>
            <a:r>
              <a:rPr lang="nl-NL" dirty="0" smtClean="0">
                <a:solidFill>
                  <a:schemeClr val="bg2"/>
                </a:solidFill>
                <a:sym typeface="Wingdings" panose="05000000000000000000" pitchFamily="2" charset="2"/>
              </a:rPr>
              <a:t>Sociaal Raadsliedenwerk</a:t>
            </a:r>
            <a:endParaRPr lang="nl-NL" dirty="0" smtClean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nl-NL" dirty="0" smtClean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Productenaanbod Raadslieden</a:t>
            </a:r>
            <a:endParaRPr lang="nl-NL" dirty="0" smtClean="0">
              <a:solidFill>
                <a:schemeClr val="bg2"/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>Geloof in je eigen toegevoegde waarde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Wie is je ambassadeur? </a:t>
            </a:r>
            <a:br>
              <a:rPr lang="nl-NL" sz="2000" dirty="0" smtClean="0">
                <a:sym typeface="Wingdings" panose="05000000000000000000" pitchFamily="2" charset="2"/>
              </a:rPr>
            </a:br>
            <a:r>
              <a:rPr lang="nl-NL" sz="2000" dirty="0" smtClean="0">
                <a:sym typeface="Wingdings" panose="05000000000000000000" pitchFamily="2" charset="2"/>
              </a:rPr>
              <a:t>Blijf zichtbaar</a:t>
            </a:r>
            <a:br>
              <a:rPr lang="nl-NL" sz="2000" dirty="0" smtClean="0">
                <a:sym typeface="Wingdings" panose="05000000000000000000" pitchFamily="2" charset="2"/>
              </a:rPr>
            </a:br>
            <a:r>
              <a:rPr lang="nl-NL" sz="2000" dirty="0" smtClean="0">
                <a:sym typeface="Wingdings" panose="05000000000000000000" pitchFamily="2" charset="2"/>
              </a:rPr>
              <a:t>Word jij (je teamleider) warm van wat je in huis hebt?</a:t>
            </a:r>
            <a:br>
              <a:rPr lang="nl-NL" sz="2000" dirty="0" smtClean="0">
                <a:sym typeface="Wingdings" panose="05000000000000000000" pitchFamily="2" charset="2"/>
              </a:rPr>
            </a:br>
            <a:r>
              <a:rPr lang="nl-NL" sz="2000" dirty="0" smtClean="0">
                <a:sym typeface="Wingdings" panose="05000000000000000000" pitchFamily="2" charset="2"/>
              </a:rPr>
              <a:t>Casussen werken met wie je ook praat</a:t>
            </a:r>
            <a:endParaRPr lang="nl-NL" sz="2000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0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Raadsliedenwerk in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3600" y="1844824"/>
            <a:ext cx="7416800" cy="3679825"/>
          </a:xfrm>
        </p:spPr>
        <p:txBody>
          <a:bodyPr/>
          <a:lstStyle/>
          <a:p>
            <a:r>
              <a:rPr lang="nl-NL" dirty="0" smtClean="0">
                <a:solidFill>
                  <a:schemeClr val="bg2"/>
                </a:solidFill>
                <a:sym typeface="Wingdings" panose="05000000000000000000" pitchFamily="2" charset="2"/>
              </a:rPr>
              <a:t>Sociaal Raadsliedenwerk</a:t>
            </a:r>
            <a:endParaRPr lang="nl-NL" dirty="0" smtClean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nl-NL" dirty="0" smtClean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Productenaanbod Raadslieden</a:t>
            </a:r>
            <a:endParaRPr lang="nl-NL" dirty="0" smtClean="0">
              <a:solidFill>
                <a:schemeClr val="bg2"/>
              </a:solidFill>
            </a:endParaRPr>
          </a:p>
          <a:p>
            <a:endParaRPr lang="nl-NL" dirty="0" smtClean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Geloof in je eigen toegevoegde waarde</a:t>
            </a:r>
            <a:endParaRPr lang="nl-NL" dirty="0" smtClean="0">
              <a:solidFill>
                <a:schemeClr val="bg2"/>
              </a:solidFill>
            </a:endParaRPr>
          </a:p>
          <a:p>
            <a:endParaRPr lang="nl-NL" dirty="0" smtClean="0"/>
          </a:p>
          <a:p>
            <a:r>
              <a:rPr lang="nl-NL" dirty="0" smtClean="0">
                <a:sym typeface="Wingdings" panose="05000000000000000000" pitchFamily="2" charset="2"/>
              </a:rPr>
              <a:t>Wees flexibel. 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94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Gemeenten en Financiering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Weet wat er bij de gemeente leeft en sluit daar bij aan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Visie van de gemeente op wijkteam/ andere hulpverleners</a:t>
            </a:r>
            <a:endParaRPr lang="nl-NL" dirty="0" smtClean="0"/>
          </a:p>
          <a:p>
            <a:endParaRPr lang="nl-NL" dirty="0"/>
          </a:p>
          <a:p>
            <a:endParaRPr lang="nl-NL" sz="32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4154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Gemeenten en Financiering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981200"/>
            <a:ext cx="7416800" cy="3968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Weet wat er bij de gemeente leeft en sluit daar bij aan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schemeClr val="bg2"/>
                </a:solidFill>
              </a:rPr>
              <a:t>Visie van de gemeente op wijkteam/ andere hulpverleners</a:t>
            </a:r>
            <a:endParaRPr lang="nl-NL" dirty="0" smtClean="0">
              <a:solidFill>
                <a:schemeClr val="bg2"/>
              </a:solidFill>
            </a:endParaRPr>
          </a:p>
          <a:p>
            <a:endParaRPr lang="nl-NL" dirty="0"/>
          </a:p>
          <a:p>
            <a:r>
              <a:rPr lang="nl-NL" dirty="0" smtClean="0"/>
              <a:t>Welke onderwerpen </a:t>
            </a:r>
            <a:r>
              <a:rPr lang="nl-NL" dirty="0" smtClean="0"/>
              <a:t>vindt de gemeente</a:t>
            </a:r>
            <a:r>
              <a:rPr lang="nl-NL" dirty="0" smtClean="0"/>
              <a:t> belangrijk?</a:t>
            </a:r>
            <a:endParaRPr lang="nl-NL" dirty="0"/>
          </a:p>
          <a:p>
            <a:pPr marL="0" indent="0">
              <a:buNone/>
            </a:pP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Eenzaamheid, vechtscheidingen, kinderen in armoede</a:t>
            </a:r>
            <a:br>
              <a:rPr lang="nl-NL" sz="1800" dirty="0" smtClean="0"/>
            </a:b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Preventie</a:t>
            </a:r>
            <a:endParaRPr lang="nl-NL" sz="1800" dirty="0" smtClean="0"/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NB sociaal raadslieden zijn veel meer dan mensen die wat weten over financiën</a:t>
            </a:r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457200" lvl="1" indent="0">
              <a:buNone/>
            </a:pPr>
            <a:endParaRPr lang="nl-NL" sz="2000" dirty="0" smtClean="0"/>
          </a:p>
          <a:p>
            <a:pPr lvl="1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7753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ters_presentatie_template_V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Minters_presentatie_template_V2014</Template>
  <TotalTime>116</TotalTime>
  <Words>465</Words>
  <Application>Microsoft Office PowerPoint</Application>
  <PresentationFormat>Diavoorstelling (4:3)</PresentationFormat>
  <Paragraphs>234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Minters_presentatie_template_V2014</vt:lpstr>
      <vt:lpstr>Sociaal Raadslieden en Wijkteams</vt:lpstr>
      <vt:lpstr>Opbouw van de workshop</vt:lpstr>
      <vt:lpstr>      Voorstellen  - Esther van der Meer - Minters  - Maassluis/ Vlaardingen/ Schiedam - Aanwezigen  </vt:lpstr>
      <vt:lpstr>Raadsliedenwerk in beweging</vt:lpstr>
      <vt:lpstr>Raadsliedenwerk in beweging</vt:lpstr>
      <vt:lpstr>Raadsliedenwerk in beweging</vt:lpstr>
      <vt:lpstr>Raadsliedenwerk in beweging</vt:lpstr>
      <vt:lpstr>Gemeenten en Financiering</vt:lpstr>
      <vt:lpstr>Gemeenten en Financiering</vt:lpstr>
      <vt:lpstr>Gemeenten en Financiering</vt:lpstr>
      <vt:lpstr>Gemeenten en Financiering</vt:lpstr>
      <vt:lpstr>Gemeenten en Financiering</vt:lpstr>
      <vt:lpstr>Aansluiten bij wijkteams</vt:lpstr>
      <vt:lpstr>Aansluiten bij wijkteams</vt:lpstr>
      <vt:lpstr>Aansluiten bij wijkteams</vt:lpstr>
      <vt:lpstr>Aansluiten bij wijkteams</vt:lpstr>
      <vt:lpstr>Meerwaarde Sociaal Raadsliedenwerk voor wijkteams (zeker niet limitatief)</vt:lpstr>
      <vt:lpstr>Meerwaarde Sociaal Raadsliedenwerk voor wijkteams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weg naar financiële zelfstandigheid!</dc:title>
  <dc:creator>Mol, Annet</dc:creator>
  <cp:lastModifiedBy>Meer, Esther van der</cp:lastModifiedBy>
  <cp:revision>15</cp:revision>
  <dcterms:created xsi:type="dcterms:W3CDTF">2018-10-08T11:24:39Z</dcterms:created>
  <dcterms:modified xsi:type="dcterms:W3CDTF">2019-01-29T22:12:07Z</dcterms:modified>
</cp:coreProperties>
</file>