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304" r:id="rId3"/>
    <p:sldId id="291" r:id="rId4"/>
    <p:sldId id="294" r:id="rId5"/>
    <p:sldId id="269" r:id="rId6"/>
    <p:sldId id="296" r:id="rId7"/>
    <p:sldId id="297" r:id="rId8"/>
    <p:sldId id="298" r:id="rId9"/>
    <p:sldId id="299" r:id="rId10"/>
    <p:sldId id="300" r:id="rId11"/>
    <p:sldId id="301" r:id="rId12"/>
    <p:sldId id="302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18BBE-1B7A-42D7-8C58-C2A6FE8570D9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3A591-A9B7-4496-AD94-66A46E21F54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9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DC317-82DE-402C-BC98-245A0F4D1F71}" type="datetimeFigureOut">
              <a:rPr lang="nl-NL" smtClean="0"/>
              <a:pPr/>
              <a:t>3-2-2016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5C6FC-B4D9-45A7-BB8E-B2AAE9AD24F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7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ndertitel 3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280920" cy="4509120"/>
          </a:xfrm>
        </p:spPr>
        <p:txBody>
          <a:bodyPr>
            <a:normAutofit lnSpcReduction="10000"/>
          </a:bodyPr>
          <a:lstStyle/>
          <a:p>
            <a:pPr marL="514350" indent="-514350" algn="l"/>
            <a:endParaRPr lang="nl-NL" sz="2800" i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nl-NL" sz="2800" i="1" dirty="0" smtClean="0">
                <a:solidFill>
                  <a:schemeClr val="tx1"/>
                </a:solidFill>
              </a:rPr>
              <a:t>1.	Kernpunten Wmo voor wat betreft voorzieningen voor zelfredzaamheid en participatie;</a:t>
            </a:r>
          </a:p>
          <a:p>
            <a:pPr marL="514350" indent="-514350" algn="l"/>
            <a:r>
              <a:rPr lang="nl-NL" sz="2800" i="1" dirty="0" smtClean="0">
                <a:solidFill>
                  <a:schemeClr val="tx1"/>
                </a:solidFill>
              </a:rPr>
              <a:t>2.	Wat zijn de aandachtspunten bij belangenbehartiging voor cliënten ?;</a:t>
            </a:r>
          </a:p>
          <a:p>
            <a:pPr marL="514350" indent="-514350" algn="l">
              <a:buAutoNum type="arabicPeriod" startAt="3"/>
            </a:pPr>
            <a:r>
              <a:rPr lang="nl-NL" sz="2800" i="1" dirty="0" smtClean="0">
                <a:solidFill>
                  <a:schemeClr val="tx1"/>
                </a:solidFill>
              </a:rPr>
              <a:t>Van wet naar praktijk: actuele voorbeelden uit de recente jurisprudentie. </a:t>
            </a:r>
          </a:p>
          <a:p>
            <a:pPr marL="514350" indent="-514350" algn="l"/>
            <a:endParaRPr lang="nl-NL" sz="2800" i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nl-NL" sz="2800" i="1" dirty="0" smtClean="0">
                <a:solidFill>
                  <a:schemeClr val="tx1"/>
                </a:solidFill>
              </a:rPr>
              <a:t>Bijeenkomst verzorgd door Paul Norp, adviseur stichting Stimulansz te Utrecht</a:t>
            </a:r>
            <a:r>
              <a:rPr lang="nl-NL" sz="2800" i="1" smtClean="0">
                <a:solidFill>
                  <a:schemeClr val="tx1"/>
                </a:solidFill>
              </a:rPr>
              <a:t>. </a:t>
            </a:r>
            <a:endParaRPr lang="nl-NL" sz="2800" i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nl-NL" sz="2800" i="1" dirty="0" smtClean="0">
              <a:solidFill>
                <a:schemeClr val="tx1"/>
              </a:solidFill>
            </a:endParaRPr>
          </a:p>
        </p:txBody>
      </p:sp>
      <p:sp>
        <p:nvSpPr>
          <p:cNvPr id="5124" name="Titel 4"/>
          <p:cNvSpPr>
            <a:spLocks noGrp="1"/>
          </p:cNvSpPr>
          <p:nvPr>
            <p:ph type="ctrTitle"/>
          </p:nvPr>
        </p:nvSpPr>
        <p:spPr>
          <a:xfrm>
            <a:off x="492125" y="980729"/>
            <a:ext cx="7772400" cy="144016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Invoering Wmo 2015 en gevolgen voor sociaal raadsliedenwerk – Utrecht, 27-01-2016.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ndertitel 3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355012" cy="3890119"/>
          </a:xfrm>
        </p:spPr>
        <p:txBody>
          <a:bodyPr>
            <a:normAutofit fontScale="92500" lnSpcReduction="10000"/>
          </a:bodyPr>
          <a:lstStyle/>
          <a:p>
            <a:pPr marL="514350" indent="-514350" algn="l"/>
            <a:endParaRPr lang="nl-NL" sz="2400" dirty="0" smtClean="0">
              <a:solidFill>
                <a:srgbClr val="FF0000"/>
              </a:solidFill>
            </a:endParaRPr>
          </a:p>
          <a:p>
            <a:pPr marL="514350" indent="-514350" algn="l"/>
            <a:r>
              <a:rPr lang="nl-NL" sz="2400" dirty="0" smtClean="0">
                <a:solidFill>
                  <a:schemeClr val="tx1"/>
                </a:solidFill>
              </a:rPr>
              <a:t>Bezuinigingen Huishoudelijke hulp Wmo 2015:</a:t>
            </a:r>
          </a:p>
          <a:p>
            <a:pPr marL="514350" indent="-514350" algn="l"/>
            <a:endParaRPr lang="nl-NL" sz="2400" dirty="0" smtClean="0">
              <a:solidFill>
                <a:schemeClr val="tx1"/>
              </a:solidFill>
            </a:endParaRP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veel rechtbankjurisprudentie, honderden procedures in 2015;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meestal vernietiging besluiten gemeenten en/of treffen </a:t>
            </a:r>
            <a:r>
              <a:rPr lang="nl-NL" sz="2400" dirty="0" err="1" smtClean="0">
                <a:solidFill>
                  <a:schemeClr val="tx1"/>
                </a:solidFill>
              </a:rPr>
              <a:t>vovo</a:t>
            </a:r>
            <a:r>
              <a:rPr lang="nl-NL" sz="24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varianten in maatregelen: hanteren nieuwe normtijden HH, verwijzen naar algemene voorzieningen, HH (impliciet) beschouwen als algemeen gebruikelijk, resultaatgericht indiceren, sluipenderwijs “privatiseren” HH.;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mogelijk onvoldoende geleidelijke overgang;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hopelijk snel uitsluitsel via hoger beroepsuitspraken.</a:t>
            </a:r>
          </a:p>
          <a:p>
            <a:pPr marL="514350" indent="-514350" algn="l">
              <a:buFontTx/>
              <a:buChar char="-"/>
            </a:pPr>
            <a:endParaRPr lang="nl-NL" sz="2400" dirty="0" smtClean="0">
              <a:solidFill>
                <a:schemeClr val="tx1"/>
              </a:solidFill>
            </a:endParaRPr>
          </a:p>
          <a:p>
            <a:pPr marL="514350" indent="-514350" algn="l">
              <a:buFontTx/>
              <a:buChar char="-"/>
            </a:pPr>
            <a:endParaRPr lang="nl-NL" sz="2400" dirty="0" smtClean="0">
              <a:solidFill>
                <a:schemeClr val="tx1"/>
              </a:solidFill>
            </a:endParaRPr>
          </a:p>
        </p:txBody>
      </p:sp>
      <p:sp>
        <p:nvSpPr>
          <p:cNvPr id="18436" name="Titel 4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6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Voorbeelden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ndertitel 3"/>
          <p:cNvSpPr>
            <a:spLocks noGrp="1"/>
          </p:cNvSpPr>
          <p:nvPr>
            <p:ph type="subTitle" idx="1"/>
          </p:nvPr>
        </p:nvSpPr>
        <p:spPr>
          <a:xfrm>
            <a:off x="331788" y="2276872"/>
            <a:ext cx="8355012" cy="3746103"/>
          </a:xfrm>
        </p:spPr>
        <p:txBody>
          <a:bodyPr>
            <a:normAutofit/>
          </a:bodyPr>
          <a:lstStyle/>
          <a:p>
            <a:pPr marL="514350" indent="-514350" algn="l"/>
            <a:r>
              <a:rPr lang="nl-NL" sz="2400" dirty="0" smtClean="0">
                <a:solidFill>
                  <a:schemeClr val="tx1"/>
                </a:solidFill>
              </a:rPr>
              <a:t>Begeleiding na overgangsjaar 2015:</a:t>
            </a:r>
          </a:p>
          <a:p>
            <a:pPr marL="514350" indent="-514350" algn="l"/>
            <a:endParaRPr lang="nl-NL" sz="2400" dirty="0" smtClean="0">
              <a:solidFill>
                <a:schemeClr val="tx1"/>
              </a:solidFill>
            </a:endParaRP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veel gemeenten hebben geen beleid;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veelal geen deskundig onderzoek;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problemen met invulling PGB (kwaliteit, fraude door bemiddelaars ten nadele van cliënten);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kwaliteit indicaties;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overgangstermijnen bij lagere (her-)indicaties.</a:t>
            </a:r>
          </a:p>
          <a:p>
            <a:pPr marL="514350" indent="-514350" algn="l">
              <a:buFontTx/>
              <a:buChar char="-"/>
            </a:pPr>
            <a:endParaRPr lang="nl-NL" sz="2400" dirty="0" smtClean="0">
              <a:solidFill>
                <a:schemeClr val="tx1"/>
              </a:solidFill>
            </a:endParaRPr>
          </a:p>
          <a:p>
            <a:pPr marL="514350" indent="-514350" algn="l">
              <a:buFontTx/>
              <a:buChar char="-"/>
            </a:pPr>
            <a:endParaRPr lang="nl-NL" dirty="0" smtClean="0">
              <a:solidFill>
                <a:schemeClr val="tx1"/>
              </a:solidFill>
            </a:endParaRPr>
          </a:p>
          <a:p>
            <a:pPr marL="514350" indent="-514350" algn="l">
              <a:buFontTx/>
              <a:buChar char="-"/>
            </a:pPr>
            <a:endParaRPr lang="nl-NL" dirty="0" smtClean="0">
              <a:solidFill>
                <a:schemeClr val="tx1"/>
              </a:solidFill>
            </a:endParaRPr>
          </a:p>
        </p:txBody>
      </p:sp>
      <p:sp>
        <p:nvSpPr>
          <p:cNvPr id="18436" name="Titel 4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44016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Voorbeelden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ndertitel 3"/>
          <p:cNvSpPr>
            <a:spLocks noGrp="1"/>
          </p:cNvSpPr>
          <p:nvPr>
            <p:ph type="subTitle" idx="1"/>
          </p:nvPr>
        </p:nvSpPr>
        <p:spPr>
          <a:xfrm>
            <a:off x="323528" y="3429000"/>
            <a:ext cx="8355012" cy="2593975"/>
          </a:xfrm>
        </p:spPr>
        <p:txBody>
          <a:bodyPr>
            <a:normAutofit fontScale="92500"/>
          </a:bodyPr>
          <a:lstStyle/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uitstel overgang bepaalde voorzieningen naar </a:t>
            </a:r>
            <a:r>
              <a:rPr lang="nl-NL" sz="2400" dirty="0" err="1" smtClean="0">
                <a:solidFill>
                  <a:schemeClr val="tx1"/>
                </a:solidFill>
              </a:rPr>
              <a:t>Wlz</a:t>
            </a:r>
            <a:r>
              <a:rPr lang="nl-NL" sz="24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regeling hinkt op 2 gedachten (strenge scheiding cliëntgroepen, desondanks ‘kan’-bepaling 2.3.5 lid 6 Wmo 2015;</a:t>
            </a:r>
          </a:p>
          <a:p>
            <a:pPr marL="514350" indent="-514350" algn="l">
              <a:buFontTx/>
              <a:buChar char="-"/>
            </a:pPr>
            <a:r>
              <a:rPr lang="nl-NL" sz="2400" b="1" i="1" dirty="0" smtClean="0">
                <a:solidFill>
                  <a:schemeClr val="tx1"/>
                </a:solidFill>
              </a:rPr>
              <a:t>botsende karakters </a:t>
            </a:r>
            <a:r>
              <a:rPr lang="nl-NL" sz="2400" dirty="0" smtClean="0">
                <a:solidFill>
                  <a:schemeClr val="tx1"/>
                </a:solidFill>
              </a:rPr>
              <a:t>: ruime omschrijvingen Wmo 2015 versus vast pakket in (volks-)verzekeringswet </a:t>
            </a:r>
            <a:r>
              <a:rPr lang="nl-NL" sz="2400" dirty="0" err="1" smtClean="0">
                <a:solidFill>
                  <a:schemeClr val="tx1"/>
                </a:solidFill>
              </a:rPr>
              <a:t>Wlz</a:t>
            </a:r>
            <a:r>
              <a:rPr lang="nl-NL" sz="24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nog geen jurisprudentie, wel zeer wenselijk.</a:t>
            </a:r>
          </a:p>
        </p:txBody>
      </p:sp>
      <p:sp>
        <p:nvSpPr>
          <p:cNvPr id="18436" name="Titel 4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368152"/>
          </a:xfrm>
        </p:spPr>
        <p:txBody>
          <a:bodyPr>
            <a:normAutofit/>
          </a:bodyPr>
          <a:lstStyle/>
          <a:p>
            <a:r>
              <a:rPr lang="nl-NL" sz="2400" dirty="0" smtClean="0"/>
              <a:t>Tot slot :Relatie Wmo 2015 en </a:t>
            </a:r>
            <a:r>
              <a:rPr lang="nl-NL" sz="2400" dirty="0" err="1" smtClean="0"/>
              <a:t>Wlz</a:t>
            </a:r>
            <a:endParaRPr lang="nl-N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7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ndertitel 3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280920" cy="4509120"/>
          </a:xfrm>
        </p:spPr>
        <p:txBody>
          <a:bodyPr>
            <a:normAutofit/>
          </a:bodyPr>
          <a:lstStyle/>
          <a:p>
            <a:pPr marL="514350" indent="-514350" algn="l"/>
            <a:r>
              <a:rPr lang="nl-NL" sz="2800" dirty="0" smtClean="0">
                <a:solidFill>
                  <a:schemeClr val="tx1"/>
                </a:solidFill>
              </a:rPr>
              <a:t>Enkele definities uit de art. 1.1.1. Wmo 2015:</a:t>
            </a:r>
          </a:p>
          <a:p>
            <a:pPr marL="514350" indent="-514350" algn="l"/>
            <a:r>
              <a:rPr lang="nl-NL" sz="2800" i="1" dirty="0" smtClean="0">
                <a:solidFill>
                  <a:schemeClr val="tx1"/>
                </a:solidFill>
              </a:rPr>
              <a:t>“maatschappelijke ondersteuning” </a:t>
            </a:r>
            <a:r>
              <a:rPr lang="nl-NL" sz="2800" dirty="0" smtClean="0">
                <a:solidFill>
                  <a:schemeClr val="tx1"/>
                </a:solidFill>
              </a:rPr>
              <a:t>is o.a.:</a:t>
            </a:r>
          </a:p>
          <a:p>
            <a:pPr marL="514350" indent="-514350" algn="l"/>
            <a:r>
              <a:rPr lang="nl-NL" sz="2800" dirty="0" smtClean="0">
                <a:solidFill>
                  <a:schemeClr val="tx1"/>
                </a:solidFill>
              </a:rPr>
              <a:t>	</a:t>
            </a:r>
          </a:p>
          <a:p>
            <a:pPr marL="514350" indent="-514350" algn="l"/>
            <a:r>
              <a:rPr lang="nl-NL" sz="2800" i="1" dirty="0" smtClean="0">
                <a:solidFill>
                  <a:schemeClr val="tx1"/>
                </a:solidFill>
              </a:rPr>
              <a:t>	ondersteuning van de </a:t>
            </a:r>
            <a:r>
              <a:rPr lang="nl-NL" sz="2800" b="1" i="1" dirty="0" smtClean="0">
                <a:solidFill>
                  <a:schemeClr val="tx1"/>
                </a:solidFill>
              </a:rPr>
              <a:t>zelfredzaamheid </a:t>
            </a:r>
            <a:r>
              <a:rPr lang="nl-NL" sz="2800" i="1" dirty="0" smtClean="0">
                <a:solidFill>
                  <a:schemeClr val="tx1"/>
                </a:solidFill>
              </a:rPr>
              <a:t>en </a:t>
            </a:r>
            <a:r>
              <a:rPr lang="nl-NL" sz="2800" b="1" i="1" dirty="0" smtClean="0">
                <a:solidFill>
                  <a:schemeClr val="tx1"/>
                </a:solidFill>
              </a:rPr>
              <a:t>participatie</a:t>
            </a:r>
            <a:r>
              <a:rPr lang="nl-NL" sz="2800" i="1" dirty="0" smtClean="0">
                <a:solidFill>
                  <a:schemeClr val="tx1"/>
                </a:solidFill>
              </a:rPr>
              <a:t> (= doel) van </a:t>
            </a:r>
            <a:r>
              <a:rPr lang="nl-NL" sz="2800" b="1" i="1" dirty="0" smtClean="0">
                <a:solidFill>
                  <a:schemeClr val="tx1"/>
                </a:solidFill>
              </a:rPr>
              <a:t>personen met een beperking of met chronische psychische of psychosociale problemen </a:t>
            </a:r>
            <a:r>
              <a:rPr lang="nl-NL" sz="2800" i="1" dirty="0" smtClean="0">
                <a:solidFill>
                  <a:schemeClr val="tx1"/>
                </a:solidFill>
              </a:rPr>
              <a:t>(= doelgroep), zoveel mogelijk in de eigen leefomgeving.</a:t>
            </a:r>
          </a:p>
        </p:txBody>
      </p:sp>
      <p:sp>
        <p:nvSpPr>
          <p:cNvPr id="5124" name="Titel 4"/>
          <p:cNvSpPr>
            <a:spLocks noGrp="1"/>
          </p:cNvSpPr>
          <p:nvPr>
            <p:ph type="ctrTitle"/>
          </p:nvPr>
        </p:nvSpPr>
        <p:spPr>
          <a:xfrm>
            <a:off x="492125" y="980729"/>
            <a:ext cx="7772400" cy="144016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Inhoud en doel Wmo 2015 (op individueel cliëntniveau)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392"/>
            <a:ext cx="9144000" cy="757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ndertitel 3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280920" cy="450912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Zelfredzaamheid is in artikel 1.1.1. Wmo 2015 gedefinieerd als:</a:t>
            </a:r>
          </a:p>
          <a:p>
            <a:pPr algn="l"/>
            <a:endParaRPr lang="nl-NL" sz="2400" i="1" dirty="0" smtClean="0">
              <a:solidFill>
                <a:schemeClr val="tx1"/>
              </a:solidFill>
            </a:endParaRPr>
          </a:p>
          <a:p>
            <a:pPr algn="l"/>
            <a:r>
              <a:rPr lang="nl-NL" sz="2400" i="1" dirty="0" smtClean="0">
                <a:solidFill>
                  <a:schemeClr val="tx1"/>
                </a:solidFill>
              </a:rPr>
              <a:t>in staat zijn tot het uitvoeren van de noodzakelijke algemene dagelijkse levensverrichtingen en het voeren van een gestructureerd huishouden.</a:t>
            </a:r>
          </a:p>
          <a:p>
            <a:pPr algn="l"/>
            <a:endParaRPr lang="nl-NL" sz="2400" i="1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Participatie is in artikel 1.1.1. Wmo 2015 gedefinieerd als: </a:t>
            </a:r>
          </a:p>
          <a:p>
            <a:pPr algn="l"/>
            <a:r>
              <a:rPr lang="nl-NL" sz="2400" i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nl-NL" sz="2400" i="1" dirty="0" smtClean="0">
                <a:solidFill>
                  <a:schemeClr val="tx1"/>
                </a:solidFill>
              </a:rPr>
              <a:t>deelnemen aan het maatschappelijk verkeer</a:t>
            </a:r>
          </a:p>
        </p:txBody>
      </p:sp>
      <p:sp>
        <p:nvSpPr>
          <p:cNvPr id="5124" name="Titel 4"/>
          <p:cNvSpPr>
            <a:spLocks noGrp="1"/>
          </p:cNvSpPr>
          <p:nvPr>
            <p:ph type="ctrTitle"/>
          </p:nvPr>
        </p:nvSpPr>
        <p:spPr>
          <a:xfrm>
            <a:off x="492125" y="980729"/>
            <a:ext cx="7772400" cy="144016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Zelfredzaamheid en participatie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7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ndertitel 3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280920" cy="4509120"/>
          </a:xfrm>
        </p:spPr>
        <p:txBody>
          <a:bodyPr>
            <a:normAutofit lnSpcReduction="10000"/>
          </a:bodyPr>
          <a:lstStyle/>
          <a:p>
            <a:pPr marL="514350" indent="-51435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Geen nadere uitwerking van de </a:t>
            </a:r>
            <a:r>
              <a:rPr lang="nl-NL" sz="2800" i="1" dirty="0" smtClean="0">
                <a:solidFill>
                  <a:schemeClr val="tx1"/>
                </a:solidFill>
              </a:rPr>
              <a:t>resultaten zelfredzaamheid </a:t>
            </a:r>
            <a:r>
              <a:rPr lang="nl-NL" sz="2800" dirty="0" smtClean="0">
                <a:solidFill>
                  <a:schemeClr val="tx1"/>
                </a:solidFill>
              </a:rPr>
              <a:t>en </a:t>
            </a:r>
            <a:r>
              <a:rPr lang="nl-NL" sz="2800" i="1" dirty="0" smtClean="0">
                <a:solidFill>
                  <a:schemeClr val="tx1"/>
                </a:solidFill>
              </a:rPr>
              <a:t>participatie</a:t>
            </a:r>
            <a:r>
              <a:rPr lang="nl-NL" sz="2800" dirty="0" smtClean="0">
                <a:solidFill>
                  <a:schemeClr val="tx1"/>
                </a:solidFill>
              </a:rPr>
              <a:t> in wet, onder oude Wmo wel (huishouden voeren, lokaal verplaatsen etc.);</a:t>
            </a:r>
          </a:p>
          <a:p>
            <a:pPr marL="514350" indent="-51435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Kan wel in gemeentelijk beleid worden uitgewerkt, bijvoorbeeld in verordening of beleidsregels;</a:t>
            </a:r>
          </a:p>
          <a:p>
            <a:pPr marL="514350" indent="-51435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Voorbeeld onder de oude Wmo was VNG/</a:t>
            </a:r>
            <a:r>
              <a:rPr lang="nl-NL" sz="2800" dirty="0" err="1" smtClean="0">
                <a:solidFill>
                  <a:schemeClr val="tx1"/>
                </a:solidFill>
              </a:rPr>
              <a:t>VWS-project</a:t>
            </a:r>
            <a:r>
              <a:rPr lang="nl-NL" sz="2800" dirty="0" smtClean="0">
                <a:solidFill>
                  <a:schemeClr val="tx1"/>
                </a:solidFill>
              </a:rPr>
              <a:t> “De Kanteling” rond 2010. Ontwikkeling van “Denken in voorzieningen” naar denken in resultaten”. (informele) scheiding melding en aanvraag. </a:t>
            </a:r>
            <a:r>
              <a:rPr lang="nl-NL" sz="2800" dirty="0" err="1" smtClean="0">
                <a:solidFill>
                  <a:schemeClr val="tx1"/>
                </a:solidFill>
              </a:rPr>
              <a:t>Awb</a:t>
            </a:r>
            <a:r>
              <a:rPr lang="nl-NL" sz="2800" dirty="0" smtClean="0">
                <a:solidFill>
                  <a:schemeClr val="tx1"/>
                </a:solidFill>
              </a:rPr>
              <a:t> bleef leidend voor aanvraag.</a:t>
            </a:r>
          </a:p>
        </p:txBody>
      </p:sp>
      <p:sp>
        <p:nvSpPr>
          <p:cNvPr id="5124" name="Titel 4"/>
          <p:cNvSpPr>
            <a:spLocks noGrp="1"/>
          </p:cNvSpPr>
          <p:nvPr>
            <p:ph type="ctrTitle"/>
          </p:nvPr>
        </p:nvSpPr>
        <p:spPr>
          <a:xfrm>
            <a:off x="492125" y="980729"/>
            <a:ext cx="7772400" cy="144016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Zelfredzaamheid en participatie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ndertitel 3"/>
          <p:cNvSpPr>
            <a:spLocks noGrp="1"/>
          </p:cNvSpPr>
          <p:nvPr>
            <p:ph type="subTitle" idx="1"/>
          </p:nvPr>
        </p:nvSpPr>
        <p:spPr>
          <a:xfrm>
            <a:off x="800100" y="2132856"/>
            <a:ext cx="7464425" cy="4336207"/>
          </a:xfrm>
        </p:spPr>
        <p:txBody>
          <a:bodyPr>
            <a:normAutofit lnSpcReduction="10000"/>
          </a:bodyPr>
          <a:lstStyle/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Melding behoefte aan maatschappelijke ondersteuning bij gemeente (art. 2.3.2 lid 1Wmo 2015);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Onderzoek binnen 6 weken na melding, </a:t>
            </a:r>
            <a:r>
              <a:rPr lang="nl-NL" sz="2400" dirty="0" err="1" smtClean="0">
                <a:solidFill>
                  <a:schemeClr val="tx1"/>
                </a:solidFill>
              </a:rPr>
              <a:t>Awb-waarborgen</a:t>
            </a:r>
            <a:r>
              <a:rPr lang="nl-NL" sz="2400" dirty="0" smtClean="0">
                <a:solidFill>
                  <a:schemeClr val="tx1"/>
                </a:solidFill>
              </a:rPr>
              <a:t> niet van toepassing (kritiek </a:t>
            </a:r>
            <a:r>
              <a:rPr lang="nl-NL" sz="2400" dirty="0" err="1" smtClean="0">
                <a:solidFill>
                  <a:schemeClr val="tx1"/>
                </a:solidFill>
              </a:rPr>
              <a:t>RvSt</a:t>
            </a:r>
            <a:r>
              <a:rPr lang="nl-NL" sz="2400" dirty="0" smtClean="0">
                <a:solidFill>
                  <a:schemeClr val="tx1"/>
                </a:solidFill>
              </a:rPr>
              <a:t>, </a:t>
            </a:r>
            <a:r>
              <a:rPr lang="nl-NL" sz="2400" dirty="0" err="1" smtClean="0">
                <a:solidFill>
                  <a:schemeClr val="tx1"/>
                </a:solidFill>
              </a:rPr>
              <a:t>RvdR</a:t>
            </a:r>
            <a:r>
              <a:rPr lang="nl-NL" sz="2400" dirty="0" smtClean="0">
                <a:solidFill>
                  <a:schemeClr val="tx1"/>
                </a:solidFill>
              </a:rPr>
              <a:t>);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Wel wederzijdse rechten en plichten in meldingsfase (melding bevestigen, meewerken door cliënt, legitimatieplicht cliënt, termijn gemeente, verslag verstrekken aan cliënt);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Onderzoek binnen 6 weken afronden, daarna altijd recht aanvraag te doen (beslistermijn 2 weken, m.u.v. bij spoedaanvraag zie artikel 2.3.3 Wmo 2015).</a:t>
            </a:r>
          </a:p>
        </p:txBody>
      </p:sp>
      <p:sp>
        <p:nvSpPr>
          <p:cNvPr id="5124" name="Titel 4"/>
          <p:cNvSpPr>
            <a:spLocks noGrp="1"/>
          </p:cNvSpPr>
          <p:nvPr>
            <p:ph type="ctrTitle"/>
          </p:nvPr>
        </p:nvSpPr>
        <p:spPr>
          <a:xfrm>
            <a:off x="492125" y="836711"/>
            <a:ext cx="7772400" cy="1224137"/>
          </a:xfrm>
        </p:spPr>
        <p:txBody>
          <a:bodyPr>
            <a:normAutofit/>
          </a:bodyPr>
          <a:lstStyle/>
          <a:p>
            <a:r>
              <a:rPr lang="nl-NL" sz="3200" dirty="0" smtClean="0"/>
              <a:t>Hoe te komen tot zelfredzaamheid en participatie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ndertitel 3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047037" cy="4085382"/>
          </a:xfrm>
        </p:spPr>
        <p:txBody>
          <a:bodyPr>
            <a:normAutofit fontScale="85000" lnSpcReduction="10000"/>
          </a:bodyPr>
          <a:lstStyle/>
          <a:p>
            <a:pPr marL="514350" indent="-514350" algn="l"/>
            <a:r>
              <a:rPr lang="nl-NL" sz="2400" dirty="0" smtClean="0">
                <a:solidFill>
                  <a:schemeClr val="tx1"/>
                </a:solidFill>
              </a:rPr>
              <a:t>Kan voorfase aanvraag maatwerkvoorziening zijn en is gericht op:</a:t>
            </a:r>
          </a:p>
          <a:p>
            <a:pPr marL="514350" indent="-514350" algn="l">
              <a:buAutoNum type="alphaLcPeriod"/>
            </a:pPr>
            <a:r>
              <a:rPr lang="nl-NL" sz="2400" dirty="0" smtClean="0">
                <a:solidFill>
                  <a:schemeClr val="tx1"/>
                </a:solidFill>
              </a:rPr>
              <a:t>Behoeften persoonskenmerken en voorkeuren cliënt;</a:t>
            </a:r>
          </a:p>
          <a:p>
            <a:pPr marL="514350" indent="-514350" algn="l">
              <a:buAutoNum type="alphaLcPeriod"/>
            </a:pPr>
            <a:r>
              <a:rPr lang="nl-NL" sz="2400" dirty="0" smtClean="0">
                <a:solidFill>
                  <a:schemeClr val="tx1"/>
                </a:solidFill>
              </a:rPr>
              <a:t>Mogelijkheden op grond van eigen kracht, gebruikelijke hulp;</a:t>
            </a:r>
          </a:p>
          <a:p>
            <a:pPr marL="514350" indent="-514350" algn="l">
              <a:buAutoNum type="alphaLcPeriod"/>
            </a:pPr>
            <a:r>
              <a:rPr lang="nl-NL" sz="2400" dirty="0" smtClean="0">
                <a:solidFill>
                  <a:schemeClr val="tx1"/>
                </a:solidFill>
              </a:rPr>
              <a:t>Mantelzorg hulp uit netwerk;</a:t>
            </a:r>
          </a:p>
          <a:p>
            <a:pPr marL="514350" indent="-514350" algn="l">
              <a:buAutoNum type="alphaLcPeriod"/>
            </a:pPr>
            <a:r>
              <a:rPr lang="nl-NL" sz="2400" dirty="0" smtClean="0">
                <a:solidFill>
                  <a:schemeClr val="tx1"/>
                </a:solidFill>
              </a:rPr>
              <a:t>Behoefte aan mantelzorgondersteuning;</a:t>
            </a:r>
          </a:p>
          <a:p>
            <a:pPr marL="514350" indent="-514350" algn="l">
              <a:buAutoNum type="alphaLcPeriod"/>
            </a:pPr>
            <a:r>
              <a:rPr lang="nl-NL" sz="2400" dirty="0" smtClean="0">
                <a:solidFill>
                  <a:schemeClr val="tx1"/>
                </a:solidFill>
              </a:rPr>
              <a:t>Mogelijkheden oplossingen via algemene voorzieningen etc.;</a:t>
            </a:r>
          </a:p>
          <a:p>
            <a:pPr marL="514350" indent="-514350" algn="l">
              <a:buAutoNum type="alphaLcPeriod"/>
            </a:pPr>
            <a:r>
              <a:rPr lang="nl-NL" sz="2400" dirty="0" smtClean="0">
                <a:solidFill>
                  <a:schemeClr val="tx1"/>
                </a:solidFill>
              </a:rPr>
              <a:t>Mogelijkheden afstemming </a:t>
            </a:r>
            <a:r>
              <a:rPr lang="nl-NL" sz="2400" dirty="0" err="1" smtClean="0">
                <a:solidFill>
                  <a:schemeClr val="tx1"/>
                </a:solidFill>
              </a:rPr>
              <a:t>Wmo-voorzieningen</a:t>
            </a:r>
            <a:r>
              <a:rPr lang="nl-NL" sz="2400" dirty="0" smtClean="0">
                <a:solidFill>
                  <a:schemeClr val="tx1"/>
                </a:solidFill>
              </a:rPr>
              <a:t> op andere voorzieningen, bijvoorbeeld zorg via </a:t>
            </a:r>
            <a:r>
              <a:rPr lang="nl-NL" sz="2400" dirty="0" err="1" smtClean="0">
                <a:solidFill>
                  <a:schemeClr val="tx1"/>
                </a:solidFill>
              </a:rPr>
              <a:t>Zvw</a:t>
            </a:r>
            <a:r>
              <a:rPr lang="nl-NL" sz="2400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 algn="l">
              <a:buAutoNum type="alphaLcPeriod"/>
            </a:pPr>
            <a:r>
              <a:rPr lang="nl-NL" sz="2400" dirty="0" smtClean="0">
                <a:solidFill>
                  <a:schemeClr val="tx1"/>
                </a:solidFill>
              </a:rPr>
              <a:t>Wat gaat de voorziening de cliënt naar verwachting kosten ?</a:t>
            </a:r>
          </a:p>
          <a:p>
            <a:pPr marL="514350" indent="-514350" algn="l"/>
            <a:r>
              <a:rPr lang="nl-NL" sz="2400" dirty="0" smtClean="0">
                <a:solidFill>
                  <a:schemeClr val="tx1"/>
                </a:solidFill>
              </a:rPr>
              <a:t>	(via bijdragen in de kosten via CAK). </a:t>
            </a:r>
            <a:endParaRPr lang="nl-NL" sz="2400" b="1" i="1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nl-NL" sz="2400" b="1" i="1" dirty="0" smtClean="0">
                <a:solidFill>
                  <a:schemeClr val="tx1"/>
                </a:solidFill>
              </a:rPr>
              <a:t>Let op: </a:t>
            </a:r>
            <a:r>
              <a:rPr lang="nl-NL" sz="2400" dirty="0" smtClean="0">
                <a:solidFill>
                  <a:schemeClr val="tx1"/>
                </a:solidFill>
              </a:rPr>
              <a:t>dit laatste geldt zowel voor maatwerkvoorziening als voor kosten       van algemene voorziening. (informatievoorziening – klachtrecht)</a:t>
            </a:r>
          </a:p>
          <a:p>
            <a:pPr marL="514350" indent="-514350" algn="l">
              <a:buAutoNum type="alphaLcPeriod"/>
            </a:pPr>
            <a:endParaRPr lang="nl-NL" sz="2400" dirty="0" smtClean="0">
              <a:solidFill>
                <a:schemeClr val="tx1"/>
              </a:solidFill>
            </a:endParaRPr>
          </a:p>
        </p:txBody>
      </p:sp>
      <p:sp>
        <p:nvSpPr>
          <p:cNvPr id="16388" name="Titel 4"/>
          <p:cNvSpPr>
            <a:spLocks noGrp="1"/>
          </p:cNvSpPr>
          <p:nvPr>
            <p:ph type="ctrTitle"/>
          </p:nvPr>
        </p:nvSpPr>
        <p:spPr>
          <a:xfrm>
            <a:off x="685800" y="1085851"/>
            <a:ext cx="7772400" cy="1119014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Onderzoek na melding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ndertitel 3"/>
          <p:cNvSpPr>
            <a:spLocks noGrp="1"/>
          </p:cNvSpPr>
          <p:nvPr>
            <p:ph type="subTitle" idx="1"/>
          </p:nvPr>
        </p:nvSpPr>
        <p:spPr>
          <a:xfrm>
            <a:off x="411163" y="2204864"/>
            <a:ext cx="8047037" cy="4464496"/>
          </a:xfrm>
        </p:spPr>
        <p:txBody>
          <a:bodyPr>
            <a:normAutofit lnSpcReduction="10000"/>
          </a:bodyPr>
          <a:lstStyle/>
          <a:p>
            <a:pPr algn="l"/>
            <a:r>
              <a:rPr lang="nl-NL" sz="2400" dirty="0" smtClean="0">
                <a:solidFill>
                  <a:schemeClr val="tx1"/>
                </a:solidFill>
              </a:rPr>
              <a:t>Definities uit artikel 1.1.1 Wmo 2015:</a:t>
            </a:r>
          </a:p>
          <a:p>
            <a:pPr algn="l"/>
            <a:endParaRPr lang="nl-NL" sz="2400" dirty="0" smtClean="0">
              <a:solidFill>
                <a:schemeClr val="tx1"/>
              </a:solidFill>
            </a:endParaRPr>
          </a:p>
          <a:p>
            <a:pPr algn="l"/>
            <a:r>
              <a:rPr lang="nl-NL" sz="2400" dirty="0" smtClean="0">
                <a:solidFill>
                  <a:schemeClr val="tx1"/>
                </a:solidFill>
              </a:rPr>
              <a:t>-	</a:t>
            </a:r>
            <a:r>
              <a:rPr lang="nl-NL" sz="2400" b="1" i="1" dirty="0" smtClean="0">
                <a:solidFill>
                  <a:schemeClr val="tx1"/>
                </a:solidFill>
              </a:rPr>
              <a:t>Algemene voorziening: </a:t>
            </a:r>
            <a:r>
              <a:rPr lang="nl-NL" sz="2400" dirty="0" smtClean="0">
                <a:solidFill>
                  <a:schemeClr val="tx1"/>
                </a:solidFill>
              </a:rPr>
              <a:t>aanbod van diensten of 	activiteiten dat, zonder voorafgaand onderzoek naar de 	behoeften, persoonskenmerken en mogelijkheden van 	de gebruikers toegankelijk is en dat is gericht op 	maatschappelijke ondersteuning;</a:t>
            </a:r>
          </a:p>
          <a:p>
            <a:pPr algn="l"/>
            <a:r>
              <a:rPr lang="nl-NL" sz="2400" dirty="0" smtClean="0">
                <a:solidFill>
                  <a:schemeClr val="tx1"/>
                </a:solidFill>
              </a:rPr>
              <a:t>-	</a:t>
            </a:r>
            <a:r>
              <a:rPr lang="nl-NL" sz="2400" b="1" i="1" dirty="0" smtClean="0">
                <a:solidFill>
                  <a:schemeClr val="tx1"/>
                </a:solidFill>
              </a:rPr>
              <a:t>Maatwerkvoorziening: </a:t>
            </a:r>
            <a:r>
              <a:rPr lang="nl-NL" sz="2400" dirty="0" smtClean="0">
                <a:solidFill>
                  <a:schemeClr val="tx1"/>
                </a:solidFill>
              </a:rPr>
              <a:t>op de behoeften, 	persoonskenmerken en mogelijkheden van de persoon 	afgestemd geheel van diensten , hulpmiddelen, 	woningaanpassingen en andere maatregelen: (…) ten 	behoeve van (1) zelfredzaamheid (2) participatie (…)</a:t>
            </a:r>
          </a:p>
        </p:txBody>
      </p:sp>
      <p:sp>
        <p:nvSpPr>
          <p:cNvPr id="16388" name="Titel 4"/>
          <p:cNvSpPr>
            <a:spLocks noGrp="1"/>
          </p:cNvSpPr>
          <p:nvPr>
            <p:ph type="ctrTitle"/>
          </p:nvPr>
        </p:nvSpPr>
        <p:spPr>
          <a:xfrm>
            <a:off x="685800" y="1085851"/>
            <a:ext cx="7772400" cy="974998"/>
          </a:xfrm>
        </p:spPr>
        <p:txBody>
          <a:bodyPr>
            <a:normAutofit fontScale="90000"/>
          </a:bodyPr>
          <a:lstStyle/>
          <a:p>
            <a:r>
              <a:rPr lang="nl-NL" sz="3200" dirty="0" smtClean="0"/>
              <a:t>Maatwerkvoorziening en algemene voorziening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Ondertitel 3"/>
          <p:cNvSpPr>
            <a:spLocks noGrp="1"/>
          </p:cNvSpPr>
          <p:nvPr>
            <p:ph type="subTitle" idx="1"/>
          </p:nvPr>
        </p:nvSpPr>
        <p:spPr>
          <a:xfrm>
            <a:off x="411163" y="1916832"/>
            <a:ext cx="8047037" cy="4301406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 	beslissing binnen 2 weken na ontvangst aanvraag;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 	ter compensatie van beperkingen in zelfredzaamheid en    	participatie die de cliënt ondervindt, voor zover 	alternatieve oplossingen geen soelaas bieden;</a:t>
            </a:r>
          </a:p>
          <a:p>
            <a:pPr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 	maatwerkvoorziening moet passende bijdrage bieden 	aan realiseren van situatie waarin de cliënt in staat 	wordt gesteld tot </a:t>
            </a:r>
            <a:r>
              <a:rPr lang="nl-NL" sz="2400" i="1" dirty="0" smtClean="0">
                <a:solidFill>
                  <a:schemeClr val="tx1"/>
                </a:solidFill>
              </a:rPr>
              <a:t>zelfredzaamheid </a:t>
            </a:r>
            <a:r>
              <a:rPr lang="nl-NL" sz="2400" dirty="0" smtClean="0">
                <a:solidFill>
                  <a:schemeClr val="tx1"/>
                </a:solidFill>
              </a:rPr>
              <a:t>en </a:t>
            </a:r>
            <a:r>
              <a:rPr lang="nl-NL" sz="2400" i="1" dirty="0" smtClean="0">
                <a:solidFill>
                  <a:schemeClr val="tx1"/>
                </a:solidFill>
              </a:rPr>
              <a:t>participatie </a:t>
            </a:r>
            <a:r>
              <a:rPr lang="nl-NL" sz="2400" dirty="0" smtClean="0">
                <a:solidFill>
                  <a:schemeClr val="tx1"/>
                </a:solidFill>
              </a:rPr>
              <a:t>en 	aan situatie waarin cliënt zo lang mogelijk in eigen 	leefomgeving kan blijven (relatie met </a:t>
            </a:r>
            <a:r>
              <a:rPr lang="nl-NL" sz="2400" dirty="0" err="1" smtClean="0">
                <a:solidFill>
                  <a:schemeClr val="tx1"/>
                </a:solidFill>
              </a:rPr>
              <a:t>Wlz</a:t>
            </a:r>
            <a:r>
              <a:rPr lang="nl-NL" sz="2400" dirty="0" smtClean="0">
                <a:solidFill>
                  <a:schemeClr val="tx1"/>
                </a:solidFill>
              </a:rPr>
              <a:t>, zie art. 2.3.5 	lid 6 en 7 Wmo 2015).</a:t>
            </a:r>
            <a:r>
              <a:rPr lang="nl-NL" sz="1600" dirty="0" smtClean="0">
                <a:solidFill>
                  <a:schemeClr val="tx1"/>
                </a:solidFill>
              </a:rPr>
              <a:t>	</a:t>
            </a:r>
            <a:endParaRPr lang="nl-NL" sz="400" dirty="0" smtClean="0">
              <a:solidFill>
                <a:schemeClr val="tx1"/>
              </a:solidFill>
            </a:endParaRPr>
          </a:p>
          <a:p>
            <a:pPr lvl="1" algn="l"/>
            <a:endParaRPr lang="nl-NL" sz="20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sz="20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sz="24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sz="1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nl-NL" sz="2400" dirty="0" smtClean="0">
              <a:solidFill>
                <a:schemeClr val="tx1"/>
              </a:solidFill>
            </a:endParaRPr>
          </a:p>
        </p:txBody>
      </p:sp>
      <p:sp>
        <p:nvSpPr>
          <p:cNvPr id="16388" name="Titel 4"/>
          <p:cNvSpPr>
            <a:spLocks noGrp="1"/>
          </p:cNvSpPr>
          <p:nvPr>
            <p:ph type="ctrTitle"/>
          </p:nvPr>
        </p:nvSpPr>
        <p:spPr>
          <a:xfrm>
            <a:off x="685800" y="908719"/>
            <a:ext cx="7772400" cy="1080121"/>
          </a:xfrm>
        </p:spPr>
        <p:txBody>
          <a:bodyPr>
            <a:normAutofit/>
          </a:bodyPr>
          <a:lstStyle/>
          <a:p>
            <a:r>
              <a:rPr lang="nl-NL" sz="3200" dirty="0" smtClean="0"/>
              <a:t>Beslissing op de aanvraag 1(art. 2.3.5.lid 3 Wmo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stimulansz_pp_afb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Ondertitel 3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5012" cy="4106143"/>
          </a:xfrm>
        </p:spPr>
        <p:txBody>
          <a:bodyPr>
            <a:normAutofit/>
          </a:bodyPr>
          <a:lstStyle/>
          <a:p>
            <a:pPr marL="514350" indent="-514350" algn="l"/>
            <a:endParaRPr lang="nl-NL" dirty="0" smtClean="0">
              <a:solidFill>
                <a:schemeClr val="tx1"/>
              </a:solidFill>
            </a:endParaRP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Kern van de beslissing: resultaat (passende bijdrage) bereiken;</a:t>
            </a:r>
          </a:p>
          <a:p>
            <a:pPr marL="514350" indent="-514350" algn="l">
              <a:buFontTx/>
              <a:buChar char="-"/>
            </a:pPr>
            <a:r>
              <a:rPr lang="nl-NL" sz="2400" dirty="0" err="1" smtClean="0">
                <a:solidFill>
                  <a:schemeClr val="tx1"/>
                </a:solidFill>
              </a:rPr>
              <a:t>Awb</a:t>
            </a:r>
            <a:r>
              <a:rPr lang="nl-NL" sz="2400" dirty="0" smtClean="0">
                <a:solidFill>
                  <a:schemeClr val="tx1"/>
                </a:solidFill>
              </a:rPr>
              <a:t> is van toepassing: zorgvuldigheid, motivering etc.;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Hoe wordt dat resultaat bereikt ?;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Wie neemt de beslissing ?;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Welk onderzoek is er gedaan en door wie ?</a:t>
            </a:r>
          </a:p>
          <a:p>
            <a:pPr marL="514350" indent="-514350" algn="l">
              <a:buFontTx/>
              <a:buChar char="-"/>
            </a:pPr>
            <a:r>
              <a:rPr lang="nl-NL" sz="2400" dirty="0" smtClean="0">
                <a:solidFill>
                  <a:schemeClr val="tx1"/>
                </a:solidFill>
              </a:rPr>
              <a:t>Is er gemeentelijk beleid en zo ja, wat staat daarin ?;</a:t>
            </a:r>
          </a:p>
        </p:txBody>
      </p:sp>
      <p:sp>
        <p:nvSpPr>
          <p:cNvPr id="18436" name="Titel 4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368151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Aandachtspunten beslissing op aanvraag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593</Words>
  <Application>Microsoft Office PowerPoint</Application>
  <PresentationFormat>Diavoorstelling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Office-thema</vt:lpstr>
      <vt:lpstr>Invoering Wmo 2015 en gevolgen voor sociaal raadsliedenwerk – Utrecht, 27-01-2016. </vt:lpstr>
      <vt:lpstr>Inhoud en doel Wmo 2015 (op individueel cliëntniveau)</vt:lpstr>
      <vt:lpstr>Zelfredzaamheid en participatie 1</vt:lpstr>
      <vt:lpstr>Zelfredzaamheid en participatie 2</vt:lpstr>
      <vt:lpstr>Hoe te komen tot zelfredzaamheid en participatie ?</vt:lpstr>
      <vt:lpstr>Onderzoek na melding</vt:lpstr>
      <vt:lpstr>Maatwerkvoorziening en algemene voorziening</vt:lpstr>
      <vt:lpstr>Beslissing op de aanvraag 1(art. 2.3.5.lid 3 Wmo 2015)</vt:lpstr>
      <vt:lpstr>Aandachtspunten beslissing op aanvraag 2</vt:lpstr>
      <vt:lpstr>Voorbeelden 1</vt:lpstr>
      <vt:lpstr>Voorbeelden 2</vt:lpstr>
      <vt:lpstr>Tot slot :Relatie Wmo 2015 en Wlz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wim peteres</dc:creator>
  <cp:lastModifiedBy>Saskia Mulder</cp:lastModifiedBy>
  <cp:revision>94</cp:revision>
  <dcterms:created xsi:type="dcterms:W3CDTF">2011-12-17T12:38:27Z</dcterms:created>
  <dcterms:modified xsi:type="dcterms:W3CDTF">2016-02-03T13:48:02Z</dcterms:modified>
</cp:coreProperties>
</file>