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516" r:id="rId3"/>
    <p:sldId id="518" r:id="rId4"/>
    <p:sldId id="602" r:id="rId5"/>
    <p:sldId id="603" r:id="rId6"/>
    <p:sldId id="517" r:id="rId7"/>
    <p:sldId id="523" r:id="rId8"/>
    <p:sldId id="519" r:id="rId9"/>
    <p:sldId id="565" r:id="rId10"/>
    <p:sldId id="566" r:id="rId11"/>
    <p:sldId id="542" r:id="rId12"/>
    <p:sldId id="531" r:id="rId13"/>
    <p:sldId id="543" r:id="rId14"/>
    <p:sldId id="530" r:id="rId15"/>
    <p:sldId id="544" r:id="rId16"/>
    <p:sldId id="549" r:id="rId17"/>
    <p:sldId id="545" r:id="rId18"/>
    <p:sldId id="546" r:id="rId19"/>
    <p:sldId id="547" r:id="rId20"/>
    <p:sldId id="581" r:id="rId21"/>
    <p:sldId id="538" r:id="rId22"/>
    <p:sldId id="614" r:id="rId23"/>
    <p:sldId id="605" r:id="rId24"/>
    <p:sldId id="495" r:id="rId25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els Uenk" initials="NU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75F"/>
    <a:srgbClr val="FDD7BF"/>
    <a:srgbClr val="FFBDBD"/>
    <a:srgbClr val="FF9999"/>
    <a:srgbClr val="FF6600"/>
    <a:srgbClr val="20275E"/>
    <a:srgbClr val="1F255F"/>
    <a:srgbClr val="212765"/>
    <a:srgbClr val="26295C"/>
    <a:srgbClr val="232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3483" autoAdjust="0"/>
  </p:normalViewPr>
  <p:slideViewPr>
    <p:cSldViewPr>
      <p:cViewPr varScale="1">
        <p:scale>
          <a:sx n="78" d="100"/>
          <a:sy n="78" d="100"/>
        </p:scale>
        <p:origin x="1410" y="54"/>
      </p:cViewPr>
      <p:guideLst>
        <p:guide orient="horz" pos="2160"/>
        <p:guide pos="2880"/>
      </p:guideLst>
    </p:cSldViewPr>
  </p:slideViewPr>
  <p:outlineViewPr>
    <p:cViewPr varScale="1">
      <p:scale>
        <a:sx n="50" d="100"/>
        <a:sy n="50" d="100"/>
      </p:scale>
      <p:origin x="0" y="22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C853F-87AA-4AF7-86D1-8623CCDE10E2}" type="datetimeFigureOut">
              <a:rPr lang="nl-NL" smtClean="0"/>
              <a:pPr/>
              <a:t>30-5-2017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653A-6A53-48F1-AE83-B678EC0A769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182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A64B28B2-882E-4C24-B33F-FCCED983DA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944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64B28B2-882E-4C24-B33F-FCCED983DAC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Public Procurement Research Centre - www.pprc.eu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DBF7-E32B-4CED-AA89-713BB9AF174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B177-382A-4CCA-8CB9-685D975E3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9085-46AA-464B-8B69-FD6CA922AE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4DAA-BC70-4D91-92A4-1F1FB9F982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0074" y="400733"/>
            <a:ext cx="8605284" cy="1259946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190074" y="2260903"/>
            <a:ext cx="8601784" cy="187767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90074" y="4306566"/>
            <a:ext cx="8601784" cy="187941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48018" y="7057447"/>
            <a:ext cx="1032564" cy="52497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31 mei 2017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07749" y="7057447"/>
            <a:ext cx="4340269" cy="52497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Public Procurement Research Centre - www.pprc.eu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380581" y="7055697"/>
            <a:ext cx="413026" cy="524977"/>
          </a:xfrm>
          <a:prstGeom prst="rect">
            <a:avLst/>
          </a:prstGeom>
        </p:spPr>
        <p:txBody>
          <a:bodyPr/>
          <a:lstStyle>
            <a:lvl1pPr>
              <a:defRPr>
                <a:latin typeface="MetaCondBold-Roman" pitchFamily="34" charset="0"/>
              </a:defRPr>
            </a:lvl1pPr>
          </a:lstStyle>
          <a:p>
            <a:pPr>
              <a:defRPr/>
            </a:pPr>
            <a:fld id="{2ECE80F7-18B3-4E6E-8922-9A5189EC3C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58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71761" y="1115541"/>
            <a:ext cx="5400600" cy="0"/>
          </a:xfrm>
          <a:prstGeom prst="line">
            <a:avLst/>
          </a:prstGeom>
          <a:noFill/>
          <a:ln w="342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nl-NL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 flipH="1">
            <a:off x="507050" y="179437"/>
            <a:ext cx="8385" cy="1584176"/>
          </a:xfrm>
          <a:prstGeom prst="line">
            <a:avLst/>
          </a:prstGeom>
          <a:noFill/>
          <a:ln w="3429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endParaRPr lang="nl-NL"/>
          </a:p>
        </p:txBody>
      </p:sp>
      <p:sp>
        <p:nvSpPr>
          <p:cNvPr id="9" name="Slide Number Placeholder 28"/>
          <p:cNvSpPr txBox="1">
            <a:spLocks/>
          </p:cNvSpPr>
          <p:nvPr userDrawn="1"/>
        </p:nvSpPr>
        <p:spPr bwMode="auto">
          <a:xfrm>
            <a:off x="-247" y="827509"/>
            <a:ext cx="330101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15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5" charset="0"/>
              <a:buNone/>
              <a:tabLst/>
              <a:defRPr/>
            </a:pPr>
            <a:fld id="{1D24FD47-8FFB-463A-8E11-73BC8FA658D4}" type="slidenum">
              <a:rPr kumimoji="0" lang="nl-NL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 Unicode MS" pitchFamily="-105" charset="0"/>
              </a:rPr>
              <a:pPr marL="0" marR="0" lvl="0" indent="0" algn="r" defTabSz="457152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105" charset="0"/>
                <a:buNone/>
                <a:tabLst/>
                <a:defRPr/>
              </a:pPr>
              <a:t>‹nr.›</a:t>
            </a:fld>
            <a:endParaRPr kumimoji="0" lang="nl-NL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 Unicode MS" pitchFamily="-105" charset="0"/>
            </a:endParaRPr>
          </a:p>
        </p:txBody>
      </p:sp>
      <p:sp>
        <p:nvSpPr>
          <p:cNvPr id="10" name="Date Placeholder 29"/>
          <p:cNvSpPr>
            <a:spLocks noGrp="1"/>
          </p:cNvSpPr>
          <p:nvPr>
            <p:ph type="dt" idx="10"/>
          </p:nvPr>
        </p:nvSpPr>
        <p:spPr>
          <a:xfrm>
            <a:off x="503239" y="7221164"/>
            <a:ext cx="2346325" cy="519113"/>
          </a:xfrm>
        </p:spPr>
        <p:txBody>
          <a:bodyPr/>
          <a:lstStyle/>
          <a:p>
            <a:pPr algn="ctr">
              <a:tabLst>
                <a:tab pos="723825" algn="l"/>
                <a:tab pos="1447649" algn="l"/>
                <a:tab pos="2171475" algn="l"/>
                <a:tab pos="2895300" algn="l"/>
              </a:tabLst>
              <a:defRPr/>
            </a:pPr>
            <a:r>
              <a:rPr lang="nl-NL" sz="1000" smtClean="0">
                <a:solidFill>
                  <a:schemeClr val="tx1"/>
                </a:solidFill>
                <a:latin typeface="Arial" charset="0"/>
              </a:rPr>
              <a:t>31 mei 2017</a:t>
            </a:r>
            <a:endParaRPr lang="nl-NL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Footer Placeholder 30"/>
          <p:cNvSpPr>
            <a:spLocks noGrp="1"/>
          </p:cNvSpPr>
          <p:nvPr>
            <p:ph type="ftr" idx="11"/>
          </p:nvPr>
        </p:nvSpPr>
        <p:spPr>
          <a:xfrm>
            <a:off x="3448050" y="7221164"/>
            <a:ext cx="3194050" cy="519113"/>
          </a:xfrm>
        </p:spPr>
        <p:txBody>
          <a:bodyPr/>
          <a:lstStyle/>
          <a:p>
            <a:pPr>
              <a:defRPr/>
            </a:pPr>
            <a:r>
              <a:rPr lang="nl-NL" sz="1000" smtClean="0">
                <a:solidFill>
                  <a:schemeClr val="tx1"/>
                </a:solidFill>
                <a:latin typeface="Arial" charset="0"/>
                <a:cs typeface="+mn-cs"/>
              </a:rPr>
              <a:t>Public Procurement Research Centre - www.pprc.eu</a:t>
            </a:r>
            <a:endParaRPr lang="nl-NL" sz="100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7113607"/>
            <a:ext cx="10080625" cy="482654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lIns="91430" tIns="45716" rIns="91430" bIns="45716" anchor="ctr"/>
          <a:lstStyle/>
          <a:p>
            <a:pPr algn="ctr" defTabSz="914305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nl-NL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9" name="Title 12"/>
          <p:cNvSpPr>
            <a:spLocks noGrp="1"/>
          </p:cNvSpPr>
          <p:nvPr>
            <p:ph type="title"/>
          </p:nvPr>
        </p:nvSpPr>
        <p:spPr>
          <a:xfrm>
            <a:off x="872949" y="287317"/>
            <a:ext cx="8374706" cy="376433"/>
          </a:xfrm>
        </p:spPr>
        <p:txBody>
          <a:bodyPr anchor="t" anchorCtr="0"/>
          <a:lstStyle>
            <a:lvl1pPr algn="l">
              <a:defRPr lang="nl-NL" sz="2900" b="1" kern="1200" cap="all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20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872949" y="743124"/>
            <a:ext cx="6012609" cy="317502"/>
          </a:xfrm>
        </p:spPr>
        <p:txBody>
          <a:bodyPr/>
          <a:lstStyle>
            <a:lvl1pPr>
              <a:buNone/>
              <a:defRPr sz="19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nl-NL" dirty="0"/>
          </a:p>
        </p:txBody>
      </p:sp>
      <p:pic>
        <p:nvPicPr>
          <p:cNvPr id="21" name="Picture 2" descr="C:\Users\Niels\Desktop\STiPPT logo standaa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049" y="128566"/>
            <a:ext cx="1648211" cy="7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934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31 mei 2017</a:t>
            </a:r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C2B0-60F6-4626-84C1-3A052BFC911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3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5543590"/>
            <a:ext cx="10080625" cy="2052671"/>
          </a:xfrm>
          <a:prstGeom prst="rect">
            <a:avLst/>
          </a:prstGeom>
          <a:gradFill flip="none" rotWithShape="1">
            <a:gsLst>
              <a:gs pos="24000">
                <a:sysClr val="window" lastClr="FFFFFF">
                  <a:alpha val="0"/>
                  <a:lumMod val="75000"/>
                </a:sysClr>
              </a:gs>
              <a:gs pos="81000">
                <a:schemeClr val="bg1">
                  <a:lumMod val="7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nl-NL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71760" y="1115541"/>
            <a:ext cx="5400600" cy="0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 flipH="1">
            <a:off x="495423" y="179437"/>
            <a:ext cx="8385" cy="1584176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Slide Number Placeholder 28"/>
          <p:cNvSpPr txBox="1">
            <a:spLocks/>
          </p:cNvSpPr>
          <p:nvPr userDrawn="1"/>
        </p:nvSpPr>
        <p:spPr bwMode="auto">
          <a:xfrm>
            <a:off x="-248" y="827509"/>
            <a:ext cx="330101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5" charset="0"/>
              <a:buNone/>
              <a:tabLst/>
              <a:defRPr/>
            </a:pPr>
            <a:fld id="{1D24FD47-8FFB-463A-8E11-73BC8FA658D4}" type="slidenum">
              <a:rPr kumimoji="0" lang="nl-NL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 Unicode MS" pitchFamily="-105" charset="0"/>
              </a:rPr>
              <a:pPr marL="0" marR="0" lvl="0" indent="0" algn="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105" charset="0"/>
                <a:buNone/>
                <a:tabLst/>
                <a:defRPr/>
              </a:pPr>
              <a:t>‹nr.›</a:t>
            </a:fld>
            <a:endParaRPr kumimoji="0" lang="nl-NL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 Unicode MS" pitchFamily="-105" charset="0"/>
            </a:endParaRPr>
          </a:p>
        </p:txBody>
      </p:sp>
      <p:sp>
        <p:nvSpPr>
          <p:cNvPr id="10" name="Date Placeholder 29"/>
          <p:cNvSpPr>
            <a:spLocks noGrp="1"/>
          </p:cNvSpPr>
          <p:nvPr>
            <p:ph type="dt" idx="10"/>
          </p:nvPr>
        </p:nvSpPr>
        <p:spPr>
          <a:xfrm>
            <a:off x="503238" y="7221164"/>
            <a:ext cx="2346325" cy="519113"/>
          </a:xfrm>
        </p:spPr>
        <p:txBody>
          <a:bodyPr/>
          <a:lstStyle>
            <a:lvl1pPr>
              <a:defRPr sz="1050">
                <a:latin typeface="Helvetica" panose="020B0604020202030204" pitchFamily="34" charset="0"/>
              </a:defRPr>
            </a:lvl1pPr>
          </a:lstStyle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Footer Placeholder 30"/>
          <p:cNvSpPr>
            <a:spLocks noGrp="1"/>
          </p:cNvSpPr>
          <p:nvPr>
            <p:ph type="ftr" idx="11"/>
          </p:nvPr>
        </p:nvSpPr>
        <p:spPr>
          <a:xfrm>
            <a:off x="2772061" y="7164213"/>
            <a:ext cx="4716524" cy="519113"/>
          </a:xfrm>
        </p:spPr>
        <p:txBody>
          <a:bodyPr/>
          <a:lstStyle>
            <a:lvl1pPr>
              <a:defRPr sz="1200" b="0">
                <a:latin typeface="Helvetica" panose="020B0604020202030204" pitchFamily="34" charset="0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91840" y="342000"/>
            <a:ext cx="8424936" cy="341493"/>
          </a:xfrm>
        </p:spPr>
        <p:txBody>
          <a:bodyPr anchor="t" anchorCtr="0"/>
          <a:lstStyle>
            <a:lvl1pPr algn="l">
              <a:defRPr lang="nl-NL" sz="2400" b="1" kern="1200" cap="all" dirty="0" smtClean="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14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791840" y="755501"/>
            <a:ext cx="6048672" cy="288032"/>
          </a:xfrm>
        </p:spPr>
        <p:txBody>
          <a:bodyPr/>
          <a:lstStyle>
            <a:lvl1pPr>
              <a:buNone/>
              <a:defRPr sz="1700" baseline="0"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nl-NL" dirty="0"/>
          </a:p>
        </p:txBody>
      </p:sp>
      <p:pic>
        <p:nvPicPr>
          <p:cNvPr id="2050" name="Picture 2" descr="C:\Users\Niels\Dropbox\STIPPT\Website, logo, cv's, vergadering\Logo bestanden PPRC\PPR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65" y="0"/>
            <a:ext cx="3240360" cy="14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FDD7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71760" y="1115541"/>
            <a:ext cx="5400600" cy="0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 flipH="1">
            <a:off x="495423" y="179437"/>
            <a:ext cx="8385" cy="1584176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Slide Number Placeholder 28"/>
          <p:cNvSpPr txBox="1">
            <a:spLocks/>
          </p:cNvSpPr>
          <p:nvPr userDrawn="1"/>
        </p:nvSpPr>
        <p:spPr bwMode="auto">
          <a:xfrm>
            <a:off x="-248" y="827509"/>
            <a:ext cx="330101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5" charset="0"/>
              <a:buNone/>
              <a:tabLst/>
              <a:defRPr/>
            </a:pPr>
            <a:fld id="{1D24FD47-8FFB-463A-8E11-73BC8FA658D4}" type="slidenum">
              <a:rPr kumimoji="0" lang="nl-NL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 Unicode MS" pitchFamily="-105" charset="0"/>
              </a:rPr>
              <a:pPr marL="0" marR="0" lvl="0" indent="0" algn="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105" charset="0"/>
                <a:buNone/>
                <a:tabLst/>
                <a:defRPr/>
              </a:pPr>
              <a:t>‹nr.›</a:t>
            </a:fld>
            <a:endParaRPr kumimoji="0" lang="nl-NL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 Unicode MS" pitchFamily="-105" charset="0"/>
            </a:endParaRPr>
          </a:p>
        </p:txBody>
      </p:sp>
      <p:sp>
        <p:nvSpPr>
          <p:cNvPr id="10" name="Date Placeholder 29"/>
          <p:cNvSpPr>
            <a:spLocks noGrp="1"/>
          </p:cNvSpPr>
          <p:nvPr>
            <p:ph type="dt" idx="10"/>
          </p:nvPr>
        </p:nvSpPr>
        <p:spPr>
          <a:xfrm>
            <a:off x="503238" y="7221164"/>
            <a:ext cx="2346325" cy="519113"/>
          </a:xfrm>
        </p:spPr>
        <p:txBody>
          <a:bodyPr/>
          <a:lstStyle>
            <a:lvl1pPr>
              <a:defRPr sz="1100">
                <a:latin typeface="Myriad Pro" pitchFamily="34" charset="0"/>
              </a:defRPr>
            </a:lvl1pPr>
          </a:lstStyle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Footer Placeholder 30"/>
          <p:cNvSpPr>
            <a:spLocks noGrp="1"/>
          </p:cNvSpPr>
          <p:nvPr>
            <p:ph type="ftr" idx="11"/>
          </p:nvPr>
        </p:nvSpPr>
        <p:spPr>
          <a:xfrm>
            <a:off x="2772061" y="7164213"/>
            <a:ext cx="4716524" cy="519113"/>
          </a:xfrm>
        </p:spPr>
        <p:txBody>
          <a:bodyPr/>
          <a:lstStyle>
            <a:lvl1pPr>
              <a:defRPr sz="1400" b="0">
                <a:latin typeface="Myriad Pro" pitchFamily="34" charset="0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948189"/>
            <a:ext cx="10080625" cy="648072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nl-NL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91840" y="342000"/>
            <a:ext cx="8424936" cy="341493"/>
          </a:xfrm>
        </p:spPr>
        <p:txBody>
          <a:bodyPr anchor="t" anchorCtr="0"/>
          <a:lstStyle>
            <a:lvl1pPr algn="l">
              <a:defRPr lang="nl-NL" sz="2400" b="1" kern="1200" cap="all" dirty="0" smtClean="0">
                <a:solidFill>
                  <a:schemeClr val="tx1"/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14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791840" y="755501"/>
            <a:ext cx="6048672" cy="288032"/>
          </a:xfrm>
        </p:spPr>
        <p:txBody>
          <a:bodyPr/>
          <a:lstStyle>
            <a:lvl1pPr>
              <a:buNone/>
              <a:defRPr sz="1700" baseline="0"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nl-NL" dirty="0"/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6847380"/>
            <a:ext cx="10080625" cy="57600"/>
          </a:xfrm>
          <a:prstGeom prst="rect">
            <a:avLst/>
          </a:prstGeom>
          <a:solidFill>
            <a:srgbClr val="0700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247" y="6919389"/>
            <a:ext cx="10080625" cy="28800"/>
          </a:xfrm>
          <a:prstGeom prst="rect">
            <a:avLst/>
          </a:prstGeom>
          <a:solidFill>
            <a:srgbClr val="0700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2050" name="Picture 2" descr="C:\Users\Niels\Dropbox\STIPPT\Website, logo, cv's, vergadering\Logo bestanden PPRC\PPR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65" y="0"/>
            <a:ext cx="3240360" cy="141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08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290F-4277-4C29-8594-8E985B215D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Public Procurement Research Centre - www.pprc.eu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F02B-84E3-42B7-8FDA-6FD6100DC5C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D7EB-9B18-4541-98BD-32F10EA1AD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202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12" y="323453"/>
            <a:ext cx="3024977" cy="1311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71760" y="1115541"/>
            <a:ext cx="5400600" cy="0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 flipH="1">
            <a:off x="495423" y="179437"/>
            <a:ext cx="8385" cy="1584176"/>
          </a:xfrm>
          <a:prstGeom prst="line">
            <a:avLst/>
          </a:prstGeom>
          <a:noFill/>
          <a:ln w="3429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Slide Number Placeholder 28"/>
          <p:cNvSpPr txBox="1">
            <a:spLocks/>
          </p:cNvSpPr>
          <p:nvPr userDrawn="1"/>
        </p:nvSpPr>
        <p:spPr bwMode="auto">
          <a:xfrm>
            <a:off x="-248" y="827509"/>
            <a:ext cx="330101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105" charset="0"/>
              <a:buNone/>
              <a:tabLst/>
              <a:defRPr/>
            </a:pPr>
            <a:fld id="{1D24FD47-8FFB-463A-8E11-73BC8FA658D4}" type="slidenum">
              <a:rPr kumimoji="0" lang="nl-NL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 Unicode MS" pitchFamily="-105" charset="0"/>
              </a:rPr>
              <a:pPr marL="0" marR="0" lvl="0" indent="0" algn="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105" charset="0"/>
                <a:buNone/>
                <a:tabLst/>
                <a:defRPr/>
              </a:pPr>
              <a:t>‹nr.›</a:t>
            </a:fld>
            <a:endParaRPr kumimoji="0" lang="nl-NL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Arial Unicode MS" pitchFamily="-105" charset="0"/>
            </a:endParaRPr>
          </a:p>
        </p:txBody>
      </p:sp>
      <p:sp>
        <p:nvSpPr>
          <p:cNvPr id="10" name="Date Placeholder 29"/>
          <p:cNvSpPr>
            <a:spLocks noGrp="1"/>
          </p:cNvSpPr>
          <p:nvPr userDrawn="1">
            <p:ph type="dt" idx="10"/>
          </p:nvPr>
        </p:nvSpPr>
        <p:spPr>
          <a:xfrm>
            <a:off x="503238" y="7221164"/>
            <a:ext cx="2346325" cy="51911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z="1000" smtClean="0">
                <a:solidFill>
                  <a:schemeClr val="tx1"/>
                </a:solidFill>
                <a:latin typeface="Arial" charset="0"/>
                <a:cs typeface="+mn-cs"/>
              </a:rPr>
              <a:t>31 mei 2017</a:t>
            </a:r>
            <a:endParaRPr lang="nl-NL" sz="100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11" name="Footer Placeholder 30"/>
          <p:cNvSpPr>
            <a:spLocks noGrp="1"/>
          </p:cNvSpPr>
          <p:nvPr userDrawn="1">
            <p:ph type="ftr" idx="11"/>
          </p:nvPr>
        </p:nvSpPr>
        <p:spPr>
          <a:xfrm>
            <a:off x="3448050" y="7221164"/>
            <a:ext cx="3194050" cy="519113"/>
          </a:xfrm>
        </p:spPr>
        <p:txBody>
          <a:bodyPr/>
          <a:lstStyle/>
          <a:p>
            <a:pPr>
              <a:defRPr/>
            </a:pPr>
            <a:r>
              <a:rPr lang="nl-NL" sz="1000" smtClean="0">
                <a:solidFill>
                  <a:schemeClr val="tx1"/>
                </a:solidFill>
                <a:latin typeface="Arial" charset="0"/>
                <a:cs typeface="+mn-cs"/>
              </a:rPr>
              <a:t>Public Procurement Research Centre - www.pprc.eu</a:t>
            </a:r>
            <a:endParaRPr lang="nl-NL" sz="100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5543590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nl-NL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Title 12"/>
          <p:cNvSpPr>
            <a:spLocks noGrp="1"/>
          </p:cNvSpPr>
          <p:nvPr>
            <p:ph type="title"/>
          </p:nvPr>
        </p:nvSpPr>
        <p:spPr>
          <a:xfrm>
            <a:off x="791840" y="342000"/>
            <a:ext cx="8424936" cy="341493"/>
          </a:xfrm>
        </p:spPr>
        <p:txBody>
          <a:bodyPr anchor="t" anchorCtr="0"/>
          <a:lstStyle>
            <a:lvl1pPr algn="l">
              <a:defRPr lang="nl-NL" sz="2600" b="1" kern="1200" cap="all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791840" y="755501"/>
            <a:ext cx="6048672" cy="288032"/>
          </a:xfrm>
        </p:spPr>
        <p:txBody>
          <a:bodyPr/>
          <a:lstStyle>
            <a:lvl1pPr>
              <a:buNone/>
              <a:defRPr sz="1700" baseline="0"/>
            </a:lvl1pPr>
          </a:lstStyle>
          <a:p>
            <a:pPr lvl="0"/>
            <a:r>
              <a:rPr lang="en-US" dirty="0" smtClean="0"/>
              <a:t>Click to add subtitle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2174-C773-4E89-A2F3-D1F7364814B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Cambria" pitchFamily="18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nl-NL" smtClean="0"/>
              <a:t>31 mei 2017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Cambria" pitchFamily="18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Public Procurement Research Centre - www.pprc.eu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Cambria" pitchFamily="18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DD85721C-E124-425D-9811-A8E0FC6EF4A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  <p:sldLayoutId id="2147483674" r:id="rId14"/>
    <p:sldLayoutId id="2147483676" r:id="rId1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9" name="Grupper 22"/>
          <p:cNvGrpSpPr>
            <a:grpSpLocks/>
          </p:cNvGrpSpPr>
          <p:nvPr/>
        </p:nvGrpSpPr>
        <p:grpSpPr bwMode="auto">
          <a:xfrm>
            <a:off x="0" y="5292002"/>
            <a:ext cx="10080623" cy="2267676"/>
            <a:chOff x="-102766" y="4589721"/>
            <a:chExt cx="9296398" cy="2268281"/>
          </a:xfrm>
        </p:grpSpPr>
        <p:grpSp>
          <p:nvGrpSpPr>
            <p:cNvPr id="3113" name="Grupper 5"/>
            <p:cNvGrpSpPr>
              <a:grpSpLocks/>
            </p:cNvGrpSpPr>
            <p:nvPr/>
          </p:nvGrpSpPr>
          <p:grpSpPr bwMode="auto">
            <a:xfrm>
              <a:off x="-102766" y="4589721"/>
              <a:ext cx="9296398" cy="2268281"/>
              <a:chOff x="-102766" y="4589721"/>
              <a:chExt cx="9296398" cy="2268281"/>
            </a:xfrm>
          </p:grpSpPr>
          <p:sp>
            <p:nvSpPr>
              <p:cNvPr id="29" name="Rektangel 18"/>
              <p:cNvSpPr/>
              <p:nvPr/>
            </p:nvSpPr>
            <p:spPr>
              <a:xfrm>
                <a:off x="-102766" y="5958241"/>
                <a:ext cx="9296173" cy="89976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  <a:alpha val="63000"/>
                    </a:scheme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nl-NL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2" name="Rektangel 21"/>
              <p:cNvSpPr/>
              <p:nvPr/>
            </p:nvSpPr>
            <p:spPr bwMode="auto">
              <a:xfrm>
                <a:off x="-102766" y="4589721"/>
                <a:ext cx="9296398" cy="102207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nl-NL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1074974" y="5904624"/>
              <a:ext cx="6940337" cy="70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ctr"/>
              <a:r>
                <a:rPr lang="en-US" sz="1400" dirty="0" smtClean="0">
                  <a:latin typeface="Helvetica" panose="020B0604020202030204" pitchFamily="34" charset="0"/>
                </a:rPr>
                <a:t>Public Procurement Research Centre (PPRC) – www.pprc.eu</a:t>
              </a:r>
              <a:endParaRPr lang="nl-NL" sz="1400" dirty="0" smtClean="0">
                <a:latin typeface="Helvetica" panose="020B0604020202030204" pitchFamily="34" charset="0"/>
              </a:endParaRPr>
            </a:p>
          </p:txBody>
        </p:sp>
      </p:grpSp>
      <p:pic>
        <p:nvPicPr>
          <p:cNvPr id="12" name="Picture 11" descr="UU_logo_met_tek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5910" y="5694060"/>
            <a:ext cx="2780306" cy="750073"/>
          </a:xfrm>
          <a:prstGeom prst="rect">
            <a:avLst/>
          </a:prstGeom>
        </p:spPr>
      </p:pic>
      <p:pic>
        <p:nvPicPr>
          <p:cNvPr id="13" name="Picture 12" descr="UT_Logo_0072_Black_N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3569" y="5766068"/>
            <a:ext cx="2857143" cy="571429"/>
          </a:xfrm>
          <a:prstGeom prst="rect">
            <a:avLst/>
          </a:prstGeom>
        </p:spPr>
      </p:pic>
      <p:sp>
        <p:nvSpPr>
          <p:cNvPr id="14" name="Rectangle 16"/>
          <p:cNvSpPr/>
          <p:nvPr/>
        </p:nvSpPr>
        <p:spPr bwMode="auto">
          <a:xfrm>
            <a:off x="0" y="6588149"/>
            <a:ext cx="10080625" cy="72008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Rectangle 16"/>
          <p:cNvSpPr/>
          <p:nvPr/>
        </p:nvSpPr>
        <p:spPr bwMode="auto">
          <a:xfrm>
            <a:off x="-248" y="6686446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3075" name="Picture 3" descr="C:\Users\Niels\Dropbox\STIPPT\Website, logo, cv's, vergadering\Logo bestanden PPRC\PP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80" y="-132740"/>
            <a:ext cx="3584778" cy="156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19830" y="1295683"/>
            <a:ext cx="8280922" cy="39839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3200" b="1" kern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Inkoop in het Sociaal </a:t>
            </a:r>
            <a:r>
              <a:rPr lang="nl-NL" sz="3200" b="1" kern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Domein</a:t>
            </a:r>
            <a:endParaRPr kumimoji="0" lang="nl-NL" sz="280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2400" b="1" kern="0" baseline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Trends en ontwikkelingen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2400" b="1" kern="0" dirty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2400" b="1" kern="0" baseline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2000" kern="0" baseline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ALV Sociaal Werk Nederland</a:t>
            </a:r>
            <a:endParaRPr lang="nl-NL" sz="2000" kern="0" baseline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2000" kern="0" baseline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31 mei 2017</a:t>
            </a:r>
            <a:endParaRPr lang="nl-NL" sz="2000" kern="0" baseline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2500" b="1" kern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2500" b="1" kern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2500" b="1" kern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Jan Telgen (i.s.m. Niels Uenk)</a:t>
            </a:r>
            <a:endParaRPr lang="nl-NL" sz="2500" b="1" kern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pPr defTabSz="914400" hangingPunct="1">
              <a:lnSpc>
                <a:spcPct val="100000"/>
              </a:lnSpc>
              <a:buClrTx/>
              <a:buSzTx/>
              <a:defRPr/>
            </a:pPr>
            <a:r>
              <a:rPr lang="nl-NL" sz="2500" b="1" kern="0" dirty="0" smtClean="0">
                <a:solidFill>
                  <a:schemeClr val="tx2"/>
                </a:solidFill>
                <a:latin typeface="Helvetica" panose="020B0604020202030204" pitchFamily="34" charset="0"/>
                <a:ea typeface="+mj-ea"/>
                <a:cs typeface="+mj-cs"/>
              </a:rPr>
              <a:t>Public Procurement Research Centre</a:t>
            </a:r>
          </a:p>
          <a:p>
            <a:pPr defTabSz="914400" hangingPunct="1">
              <a:lnSpc>
                <a:spcPct val="100000"/>
              </a:lnSpc>
              <a:buClrTx/>
              <a:buSzTx/>
              <a:defRPr/>
            </a:pPr>
            <a:endParaRPr lang="nl-NL" sz="800" b="1" kern="0" dirty="0" smtClean="0">
              <a:solidFill>
                <a:schemeClr val="tx2"/>
              </a:solidFill>
              <a:latin typeface="Helvetica" panose="020B0604020202030204" pitchFamily="34" charset="0"/>
              <a:ea typeface="+mj-ea"/>
              <a:cs typeface="+mj-cs"/>
            </a:endParaRPr>
          </a:p>
          <a:p>
            <a:r>
              <a:rPr lang="nl-NL" sz="1600" i="1" dirty="0" smtClean="0">
                <a:latin typeface="Helvetica" panose="020B0604020202030204" pitchFamily="34" charset="0"/>
              </a:rPr>
              <a:t>Een </a:t>
            </a:r>
            <a:r>
              <a:rPr lang="nl-NL" sz="1600" i="1" dirty="0">
                <a:latin typeface="Helvetica" panose="020B0604020202030204" pitchFamily="34" charset="0"/>
              </a:rPr>
              <a:t>samenwerkingsverband van de Universiteit Utrecht en de Universiteit Twente</a:t>
            </a:r>
          </a:p>
          <a:p>
            <a:endParaRPr lang="nl-NL" sz="1600" dirty="0" smtClean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500" b="1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2500" b="1" kern="0" baseline="0" dirty="0" smtClean="0">
              <a:solidFill>
                <a:schemeClr val="tx2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20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1880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Samenwerkingsverbanden</a:t>
            </a:r>
            <a:endParaRPr lang="nl-NL" sz="3200" u="sng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Stabiliteit samenwerkingsverbanden</a:t>
            </a:r>
            <a:endParaRPr lang="nl-NL" dirty="0"/>
          </a:p>
        </p:txBody>
      </p:sp>
      <p:sp>
        <p:nvSpPr>
          <p:cNvPr id="6" name="TextBox 2"/>
          <p:cNvSpPr txBox="1"/>
          <p:nvPr/>
        </p:nvSpPr>
        <p:spPr>
          <a:xfrm>
            <a:off x="791840" y="1475581"/>
            <a:ext cx="8856984" cy="407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400" u="sng" dirty="0" smtClean="0"/>
              <a:t>In 2016 en 2017:</a:t>
            </a:r>
            <a:endParaRPr lang="nl-NL" sz="2400" u="sng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Splitsen </a:t>
            </a:r>
            <a:r>
              <a:rPr lang="nl-NL" sz="2400" b="1" dirty="0" smtClean="0"/>
              <a:t>zes </a:t>
            </a:r>
            <a:r>
              <a:rPr lang="nl-NL" sz="2400" dirty="0" smtClean="0"/>
              <a:t>gemeenten zich af van hun samenwerkingsverbanden (</a:t>
            </a:r>
            <a:r>
              <a:rPr lang="nl-NL" sz="2400" i="1" dirty="0" smtClean="0"/>
              <a:t>4 zelfstandig, één nieuw verband)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Stappen </a:t>
            </a:r>
            <a:r>
              <a:rPr lang="nl-NL" sz="2400" b="1" dirty="0" smtClean="0"/>
              <a:t>vier</a:t>
            </a:r>
            <a:r>
              <a:rPr lang="nl-NL" sz="2400" dirty="0" smtClean="0"/>
              <a:t> gemeenten over naar andere samenwerking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Valt het grootste </a:t>
            </a:r>
            <a:r>
              <a:rPr lang="nl-NL" sz="2400" dirty="0" err="1" smtClean="0"/>
              <a:t>Wmo</a:t>
            </a:r>
            <a:r>
              <a:rPr lang="nl-NL" sz="2400" dirty="0" smtClean="0"/>
              <a:t>-inkoopverband van 2015 uiteen in vier kleinere verbanden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400" dirty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400" u="sng" dirty="0" smtClean="0"/>
              <a:t>Buiten provincie Groningen om behoorlijk stabiel!</a:t>
            </a:r>
          </a:p>
          <a:p>
            <a:pPr marL="342900" indent="-342900"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>
              <a:buClr>
                <a:srgbClr val="002060"/>
              </a:buClr>
              <a:buSzPct val="70000"/>
            </a:pPr>
            <a:r>
              <a:rPr lang="nl-NL" sz="2400" u="sng" dirty="0" smtClean="0"/>
              <a:t>Toch een voorzichtige beweging van afsplitsing en zelf doorontwikkelen.</a:t>
            </a:r>
            <a:endParaRPr lang="nl-NL" sz="24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1880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Procedures</a:t>
            </a:r>
            <a:endParaRPr lang="nl-NL" sz="3200" u="sng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inkoopprocedures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57038"/>
              </p:ext>
            </p:extLst>
          </p:nvPr>
        </p:nvGraphicFramePr>
        <p:xfrm>
          <a:off x="1295896" y="1403573"/>
          <a:ext cx="7344817" cy="38878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4256"/>
                <a:gridCol w="1529031"/>
                <a:gridCol w="1755765"/>
                <a:gridCol w="1755765"/>
              </a:tblGrid>
              <a:tr h="595973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Inkoopprocedure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i="1" dirty="0" smtClean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2017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Zeeuws model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38%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Offerte-uitvraag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10%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Onderhandelen</a:t>
                      </a:r>
                      <a:r>
                        <a:rPr lang="nl-NL" sz="2000" baseline="0" dirty="0" smtClean="0"/>
                        <a:t> </a:t>
                      </a:r>
                      <a:r>
                        <a:rPr lang="nl-NL" sz="2000" baseline="0" dirty="0" err="1" smtClean="0"/>
                        <a:t>obv</a:t>
                      </a:r>
                      <a:r>
                        <a:rPr lang="nl-NL" sz="2000" baseline="0" dirty="0" smtClean="0"/>
                        <a:t> offerte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Prestatie-inkoop (</a:t>
                      </a:r>
                      <a:r>
                        <a:rPr lang="nl-NL" sz="2000" i="1" dirty="0" smtClean="0"/>
                        <a:t>BVP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i="1" dirty="0" smtClean="0"/>
                        <a:t>3%</a:t>
                      </a:r>
                      <a:endParaRPr lang="nl-NL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1%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1%</a:t>
                      </a:r>
                      <a:endParaRPr lang="nl-NL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Bestuurlijk aanbesteden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i="1" dirty="0" smtClean="0"/>
                        <a:t>55%</a:t>
                      </a:r>
                      <a:endParaRPr lang="nl-NL" sz="2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 smtClean="0"/>
                        <a:t>52%*</a:t>
                      </a:r>
                      <a:endParaRPr lang="nl-N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 smtClean="0"/>
                        <a:t>47%*</a:t>
                      </a:r>
                      <a:endParaRPr lang="nl-NL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Open House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 smtClean="0"/>
                        <a:t>5%</a:t>
                      </a:r>
                      <a:endParaRPr lang="nl-NL" sz="2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848138" y="5724053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i="1" dirty="0" smtClean="0"/>
              <a:t>% van gemeentes die (opnieuw) in het betreffende jaar inkopen of overeenkomsten “doorontwikkelen” en inhoudelijk wijzigen.</a:t>
            </a:r>
          </a:p>
          <a:p>
            <a:pPr>
              <a:lnSpc>
                <a:spcPct val="100000"/>
              </a:lnSpc>
            </a:pPr>
            <a:r>
              <a:rPr lang="nl-NL" i="1" dirty="0" smtClean="0"/>
              <a:t>* het percentage bestuurlijk aanbesteden betreft grotendeels </a:t>
            </a:r>
            <a:r>
              <a:rPr lang="nl-NL" i="1" u="sng" dirty="0" smtClean="0"/>
              <a:t>doorontwikkeling</a:t>
            </a:r>
            <a:r>
              <a:rPr lang="nl-NL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5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inkoopprocedures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906799"/>
              </p:ext>
            </p:extLst>
          </p:nvPr>
        </p:nvGraphicFramePr>
        <p:xfrm>
          <a:off x="1295896" y="1619597"/>
          <a:ext cx="5904656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4256"/>
                <a:gridCol w="1529031"/>
                <a:gridCol w="2071369"/>
              </a:tblGrid>
              <a:tr h="595973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Inkoopprocedure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i="1" dirty="0" smtClean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2017 (geconsolideerd)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Zeeuws model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22%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Offerte-uitvraag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15%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Onderhandelen</a:t>
                      </a:r>
                      <a:r>
                        <a:rPr lang="nl-NL" sz="2000" baseline="0" dirty="0" smtClean="0"/>
                        <a:t> </a:t>
                      </a:r>
                      <a:r>
                        <a:rPr lang="nl-NL" sz="2000" baseline="0" dirty="0" err="1" smtClean="0"/>
                        <a:t>obv</a:t>
                      </a:r>
                      <a:r>
                        <a:rPr lang="nl-NL" sz="2000" baseline="0" dirty="0" smtClean="0"/>
                        <a:t> offerte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Prestatie-inkoop (</a:t>
                      </a:r>
                      <a:r>
                        <a:rPr lang="nl-NL" sz="2000" i="1" dirty="0" smtClean="0"/>
                        <a:t>BVP</a:t>
                      </a:r>
                      <a:r>
                        <a:rPr lang="nl-NL" sz="2000" dirty="0" smtClean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i="1" dirty="0" smtClean="0"/>
                        <a:t>3%</a:t>
                      </a:r>
                      <a:endParaRPr lang="nl-NL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1%</a:t>
                      </a:r>
                      <a:endParaRPr lang="nl-NL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Bestuurlijk aanbesteden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i="1" dirty="0" smtClean="0"/>
                        <a:t>55%</a:t>
                      </a:r>
                      <a:endParaRPr lang="nl-NL" sz="20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60%</a:t>
                      </a:r>
                      <a:endParaRPr lang="nl-NL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Open House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 smtClean="0"/>
                        <a:t>2%</a:t>
                      </a:r>
                      <a:endParaRPr lang="nl-NL" sz="20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Trend inkoopprocedures</a:t>
            </a:r>
            <a:endParaRPr lang="nl-NL" dirty="0"/>
          </a:p>
        </p:txBody>
      </p:sp>
      <p:sp>
        <p:nvSpPr>
          <p:cNvPr id="6" name="TextBox 2"/>
          <p:cNvSpPr txBox="1"/>
          <p:nvPr/>
        </p:nvSpPr>
        <p:spPr>
          <a:xfrm>
            <a:off x="791840" y="1475581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400" u="sng" dirty="0" smtClean="0"/>
              <a:t>Conclusies over inkoopprocedures: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Ondanks ontwikkelingen in juridisch kader neemt aandeel van bestuurlijk aanbesteden in geheel toe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Wel zichtbaar dat in 2017 gemeenten iets minder vaak kiezen voor deze procedure dan in 2016.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Doorontwikkeling in flexibele contracten: minimale wijzigingen (indicering tarieven, invoering </a:t>
            </a:r>
            <a:r>
              <a:rPr lang="nl-NL" sz="2400" dirty="0" err="1" smtClean="0"/>
              <a:t>iWmo</a:t>
            </a:r>
            <a:r>
              <a:rPr lang="nl-NL" sz="2400" dirty="0"/>
              <a:t> </a:t>
            </a:r>
            <a:r>
              <a:rPr lang="nl-NL" sz="2400" dirty="0" smtClean="0"/>
              <a:t>berichtenverkeer)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400" dirty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400" u="sng" dirty="0" smtClean="0"/>
              <a:t>Ontwikkeling binnen procedure ‘Zeeuws model’: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Gemeenten vragen hier vaker om ‘plannen’, beschrijvingen en referenties ter onderbouwing van kwaliteit, en creëren daarmee een wat hogere kwaliteits-drempel.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4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1880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Bekostiging</a:t>
            </a:r>
            <a:endParaRPr lang="nl-NL" sz="3200" u="sng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Bekostigingsvormen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Bekostigingsvorm </a:t>
            </a:r>
            <a:r>
              <a:rPr lang="nl-NL" dirty="0" err="1" smtClean="0"/>
              <a:t>Wmo</a:t>
            </a:r>
            <a:r>
              <a:rPr lang="nl-NL" dirty="0" smtClean="0"/>
              <a:t>-maatwerk</a:t>
            </a:r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719832" y="1604000"/>
            <a:ext cx="8856984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Bekostigingsvorm: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Belangrijkste contractuele prikkel voor sturing zorgaanbieders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Innovatieve bekostigingsvormen veel gezien als één van de instrumenten voor het bereiken van innovatie kan integraliteit stimuleren (of blokkeren!)</a:t>
            </a:r>
            <a:endParaRPr lang="nl-NL" sz="2000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63351"/>
              </p:ext>
            </p:extLst>
          </p:nvPr>
        </p:nvGraphicFramePr>
        <p:xfrm>
          <a:off x="863848" y="3131765"/>
          <a:ext cx="7920880" cy="2561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1584176"/>
                <a:gridCol w="1440160"/>
                <a:gridCol w="1440160"/>
              </a:tblGrid>
              <a:tr h="579808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Product /</a:t>
                      </a:r>
                      <a:r>
                        <a:rPr lang="nl-NL" sz="2000" baseline="0" dirty="0" smtClean="0"/>
                        <a:t> bekostiging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i="1" dirty="0" smtClean="0"/>
                        <a:t>2015</a:t>
                      </a:r>
                      <a:endParaRPr lang="nl-NL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2016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2017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AWBZ-prestatiecodes / P</a:t>
                      </a:r>
                      <a:r>
                        <a:rPr lang="nl-NL" sz="2000" baseline="0" dirty="0" smtClean="0"/>
                        <a:t> * Q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i="1" dirty="0" smtClean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/>
                        <a:t>3%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Nieuwe producten / P</a:t>
                      </a:r>
                      <a:r>
                        <a:rPr lang="nl-NL" sz="2000" baseline="0" dirty="0" smtClean="0"/>
                        <a:t> * Q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i="1" dirty="0" smtClean="0"/>
                        <a:t>36%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61%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Resultaatgerichte</a:t>
                      </a:r>
                      <a:r>
                        <a:rPr lang="nl-NL" sz="2000" baseline="0" dirty="0" smtClean="0"/>
                        <a:t> producten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30%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Populatiebekostiging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1%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Combinatie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5%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27844" y="594007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i="1" dirty="0" smtClean="0"/>
              <a:t>% van gemeentes die (opnieuw) in het betreffende jaar inkopen of overeenkomsten “doorontwikkelen” en inhoudelijk wijzigen.</a:t>
            </a:r>
          </a:p>
        </p:txBody>
      </p:sp>
    </p:spTree>
    <p:extLst>
      <p:ext uri="{BB962C8B-B14F-4D97-AF65-F5344CB8AC3E}">
        <p14:creationId xmlns:p14="http://schemas.microsoft.com/office/powerpoint/2010/main" val="39314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gemeenten ingekocht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Bekostigingsvorm </a:t>
            </a:r>
            <a:r>
              <a:rPr lang="nl-NL" dirty="0" err="1" smtClean="0"/>
              <a:t>Wmo</a:t>
            </a:r>
            <a:r>
              <a:rPr lang="nl-NL" dirty="0" smtClean="0"/>
              <a:t>-maatwerk</a:t>
            </a:r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74586"/>
              </p:ext>
            </p:extLst>
          </p:nvPr>
        </p:nvGraphicFramePr>
        <p:xfrm>
          <a:off x="1079872" y="2411685"/>
          <a:ext cx="7488832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1584176"/>
                <a:gridCol w="2448272"/>
              </a:tblGrid>
              <a:tr h="579808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Product /</a:t>
                      </a:r>
                      <a:r>
                        <a:rPr lang="nl-NL" sz="2000" baseline="0" dirty="0" smtClean="0"/>
                        <a:t> bekostiging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2015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2017 (geconsolideerd)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AWBZ-prestatiecodes / P</a:t>
                      </a:r>
                      <a:r>
                        <a:rPr lang="nl-NL" sz="2000" baseline="0" dirty="0" smtClean="0"/>
                        <a:t> * Q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/>
                        <a:t>7%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Nieuwe producten / P</a:t>
                      </a:r>
                      <a:r>
                        <a:rPr lang="nl-NL" sz="2000" baseline="0" dirty="0" smtClean="0"/>
                        <a:t> * Q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/>
                        <a:t>36%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dirty="0" smtClean="0"/>
                        <a:t>56%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Resultaatgerichte</a:t>
                      </a:r>
                      <a:r>
                        <a:rPr lang="nl-NL" sz="2000" baseline="0" dirty="0" smtClean="0"/>
                        <a:t> producten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0" dirty="0" smtClean="0"/>
                        <a:t>32%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Populatiebekostiging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4%*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Combinatie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2%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935856" y="5508029"/>
            <a:ext cx="885698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 smtClean="0"/>
              <a:t>* Afname mede door fusie gemeentes.</a:t>
            </a:r>
          </a:p>
          <a:p>
            <a:r>
              <a:rPr lang="nl-NL" sz="2000" i="1" dirty="0" smtClean="0"/>
              <a:t>Nb: méér zelfstandige gemeenten kiezen dit model, maar één groot samenwerkingsverband is er mee opgehouden.</a:t>
            </a:r>
            <a:endParaRPr lang="nl-NL" sz="2000" i="1" dirty="0"/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1880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Aanbesteden of niet?</a:t>
            </a:r>
            <a:endParaRPr lang="nl-NL" sz="3200" u="sng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223888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Achtergronden</a:t>
            </a:r>
            <a:endParaRPr lang="nl-NL" sz="32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 </a:t>
            </a:r>
            <a:r>
              <a:rPr lang="nl-NL" dirty="0" err="1" smtClean="0"/>
              <a:t>organisatie-vormen</a:t>
            </a:r>
            <a:r>
              <a:rPr lang="nl-NL" dirty="0" smtClean="0"/>
              <a:t> mogelijk!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extBox 2"/>
          <p:cNvSpPr txBox="1"/>
          <p:nvPr/>
        </p:nvSpPr>
        <p:spPr>
          <a:xfrm>
            <a:off x="791840" y="1475581"/>
            <a:ext cx="8928992" cy="4103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Nergens in de </a:t>
            </a:r>
            <a:r>
              <a:rPr lang="nl-NL" sz="2400" dirty="0" err="1" smtClean="0"/>
              <a:t>Wmo</a:t>
            </a:r>
            <a:r>
              <a:rPr lang="nl-NL" sz="2400" dirty="0" smtClean="0"/>
              <a:t> en Jeugdwet staat dat inkopen of aanbesteden moet.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400" dirty="0" smtClean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400" dirty="0" smtClean="0"/>
              <a:t>Een gemeente heeft </a:t>
            </a:r>
            <a:r>
              <a:rPr lang="nl-NL" sz="2400" u="sng" dirty="0" smtClean="0"/>
              <a:t>vier</a:t>
            </a:r>
            <a:r>
              <a:rPr lang="nl-NL" sz="2400" dirty="0" smtClean="0"/>
              <a:t> keuzes: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400" dirty="0"/>
          </a:p>
          <a:p>
            <a:pPr marL="457200" indent="-457200">
              <a:lnSpc>
                <a:spcPct val="100000"/>
              </a:lnSpc>
              <a:buClr>
                <a:srgbClr val="002060"/>
              </a:buClr>
              <a:buSzPct val="70000"/>
              <a:buFont typeface="+mj-lt"/>
              <a:buAutoNum type="arabicPeriod"/>
            </a:pPr>
            <a:r>
              <a:rPr lang="nl-NL" sz="2400" dirty="0" smtClean="0"/>
              <a:t>Zelf ondersteuning uitvoeren (‘in eigen beheer’)</a:t>
            </a:r>
          </a:p>
          <a:p>
            <a:pPr marL="457200" indent="-457200">
              <a:lnSpc>
                <a:spcPct val="100000"/>
              </a:lnSpc>
              <a:buClr>
                <a:srgbClr val="002060"/>
              </a:buClr>
              <a:buSzPct val="70000"/>
              <a:buFont typeface="+mj-lt"/>
              <a:buAutoNum type="arabicPeriod"/>
            </a:pPr>
            <a:r>
              <a:rPr lang="nl-NL" sz="2400" dirty="0" smtClean="0"/>
              <a:t>Subsidiëren zorg/ondersteuning</a:t>
            </a:r>
          </a:p>
          <a:p>
            <a:pPr marL="457200" indent="-457200">
              <a:lnSpc>
                <a:spcPct val="100000"/>
              </a:lnSpc>
              <a:buClr>
                <a:srgbClr val="002060"/>
              </a:buClr>
              <a:buSzPct val="70000"/>
              <a:buFont typeface="+mj-lt"/>
              <a:buAutoNum type="arabicPeriod"/>
            </a:pPr>
            <a:r>
              <a:rPr lang="nl-NL" sz="2400" dirty="0" smtClean="0"/>
              <a:t>Aanbesteden zorg/ondersteuning</a:t>
            </a:r>
          </a:p>
          <a:p>
            <a:pPr marL="457200" indent="-457200">
              <a:lnSpc>
                <a:spcPct val="100000"/>
              </a:lnSpc>
              <a:buClr>
                <a:srgbClr val="002060"/>
              </a:buClr>
              <a:buSzPct val="70000"/>
              <a:buFont typeface="+mj-lt"/>
              <a:buAutoNum type="arabicPeriod"/>
            </a:pPr>
            <a:r>
              <a:rPr lang="nl-NL" sz="2400" dirty="0" smtClean="0"/>
              <a:t>Een ‘open house’ model hanteren</a:t>
            </a:r>
          </a:p>
          <a:p>
            <a:pPr marL="342900" indent="-342900"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>
              <a:buClr>
                <a:srgbClr val="002060"/>
              </a:buClr>
              <a:buSzPct val="70000"/>
            </a:pPr>
            <a:r>
              <a:rPr lang="nl-NL" sz="2400" dirty="0" smtClean="0"/>
              <a:t>Maar let op! Voor elke variant gelden voorwaarden!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extBox 2"/>
          <p:cNvSpPr txBox="1"/>
          <p:nvPr/>
        </p:nvSpPr>
        <p:spPr>
          <a:xfrm>
            <a:off x="647824" y="1331565"/>
            <a:ext cx="90730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000" dirty="0" smtClean="0"/>
              <a:t>Uitvoering in eigen beheer: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Kennis en expertise moet in gemeente aanwezig zijn.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Hoe specialistischer de dienst, hoe minder dit voor de hand ligt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000" dirty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000" dirty="0" smtClean="0"/>
              <a:t>Subsidiëren: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Subsidie maakt een activiteit niet in rechte afdwingbaar, en het stellen van voorwaarden kan leiden tot aanbestedingsplicht!</a:t>
            </a:r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endParaRPr lang="nl-NL" sz="2000" dirty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000" dirty="0" smtClean="0"/>
              <a:t>Aanbesteden: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Opdrachten waar één of meerdere ‘beste’ partijen geselecteerd worden; moet worden aangekondigd</a:t>
            </a:r>
            <a:r>
              <a:rPr lang="nl-NL" sz="2000" dirty="0" smtClean="0"/>
              <a:t>!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Mag altijd – veel vrijheid om vorm te geven</a:t>
            </a:r>
            <a:endParaRPr lang="nl-NL" sz="2000" dirty="0" smtClean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endParaRPr lang="nl-NL" sz="2000" dirty="0"/>
          </a:p>
          <a:p>
            <a:pPr>
              <a:lnSpc>
                <a:spcPct val="100000"/>
              </a:lnSpc>
              <a:buClr>
                <a:srgbClr val="002060"/>
              </a:buClr>
              <a:buSzPct val="70000"/>
            </a:pPr>
            <a:r>
              <a:rPr lang="nl-NL" sz="2000" dirty="0" smtClean="0"/>
              <a:t>Open House: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</a:pPr>
            <a:r>
              <a:rPr lang="nl-NL" sz="2000" dirty="0" smtClean="0"/>
              <a:t>Alle aanbieders die aan eisen voldoen moeten toegang krijgen tot het leveren van diensten, dus geen beperking of selectie mogelijk!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Procedure voor sociale diensten	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	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791840" y="1475581"/>
            <a:ext cx="8928992" cy="4129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EU Richtlijn verplicht lidstaten om een procedure uit te werken voor sociale en andere bijzondere diensten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Nederland heeft hier een zeer beperkte invulling aan gegeven…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… met veel onduidelijkheid over plichten van dien.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accent6"/>
                </a:solidFill>
              </a:rPr>
              <a:t>Moet Nederland dit nog corrigeren?</a:t>
            </a:r>
            <a:endParaRPr lang="nl-NL" sz="2400" dirty="0">
              <a:solidFill>
                <a:schemeClr val="accent6"/>
              </a:solidFill>
            </a:endParaRP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 gegevens</a:t>
            </a:r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sz="2000" dirty="0"/>
          </a:p>
        </p:txBody>
      </p:sp>
      <p:sp>
        <p:nvSpPr>
          <p:cNvPr id="10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Tijdelijke aanduiding voor inhoud 1"/>
          <p:cNvSpPr txBox="1">
            <a:spLocks/>
          </p:cNvSpPr>
          <p:nvPr/>
        </p:nvSpPr>
        <p:spPr bwMode="auto">
          <a:xfrm>
            <a:off x="359792" y="1691605"/>
            <a:ext cx="5256584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55588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809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2pPr>
            <a:lvl3pPr marL="801688" indent="-2381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3pPr>
            <a:lvl4pPr marL="1077913" indent="-2508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3446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18018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6pPr>
            <a:lvl7pPr marL="22590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7pPr>
            <a:lvl8pPr marL="27162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8pPr>
            <a:lvl9pPr marL="31734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Ir. Niels Uenk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Universiteit Twente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Onderzoekscentrum PPRC             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Postbus 217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7500 AE Enschede		</a:t>
            </a:r>
            <a:endParaRPr lang="nl-NL" sz="2400" kern="0" dirty="0"/>
          </a:p>
          <a:p>
            <a:pPr algn="ctr">
              <a:buFont typeface="Wingdings" pitchFamily="2" charset="2"/>
              <a:buNone/>
            </a:pPr>
            <a:endParaRPr lang="nl-NL" sz="2400" kern="0" dirty="0" smtClean="0">
              <a:hlinkClick r:id=""/>
            </a:endParaRP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>
                <a:solidFill>
                  <a:schemeClr val="accent6">
                    <a:lumMod val="75000"/>
                  </a:schemeClr>
                </a:solidFill>
              </a:rPr>
              <a:t>Niels.uenk@pprc.eu</a:t>
            </a:r>
          </a:p>
          <a:p>
            <a:pPr algn="ctr">
              <a:buNone/>
            </a:pPr>
            <a:endParaRPr lang="nl-NL" sz="2400" kern="0" dirty="0"/>
          </a:p>
        </p:txBody>
      </p:sp>
      <p:sp>
        <p:nvSpPr>
          <p:cNvPr id="13" name="Tijdelijke aanduiding voor inhoud 1"/>
          <p:cNvSpPr txBox="1">
            <a:spLocks/>
          </p:cNvSpPr>
          <p:nvPr/>
        </p:nvSpPr>
        <p:spPr bwMode="auto">
          <a:xfrm>
            <a:off x="755588" y="5627936"/>
            <a:ext cx="8568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55588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809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2pPr>
            <a:lvl3pPr marL="801688" indent="-2381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3pPr>
            <a:lvl4pPr marL="1077913" indent="-2508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3446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18018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6pPr>
            <a:lvl7pPr marL="22590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7pPr>
            <a:lvl8pPr marL="27162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8pPr>
            <a:lvl9pPr marL="31734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Rapportages en artikelen over onderzoek te vinden op:</a:t>
            </a:r>
          </a:p>
          <a:p>
            <a:pPr algn="ctr">
              <a:buNone/>
            </a:pPr>
            <a:r>
              <a:rPr lang="nl-NL" sz="2400" u="sng" kern="0" dirty="0">
                <a:solidFill>
                  <a:schemeClr val="accent2"/>
                </a:solidFill>
              </a:rPr>
              <a:t>http://www.pprc.eu/publicaties/niels-uenk</a:t>
            </a:r>
            <a:r>
              <a:rPr lang="nl-NL" sz="2400" kern="0" dirty="0" smtClean="0"/>
              <a:t>/</a:t>
            </a:r>
          </a:p>
          <a:p>
            <a:pPr algn="ctr">
              <a:buNone/>
            </a:pPr>
            <a:endParaRPr lang="nl-NL" sz="2400" kern="0" dirty="0"/>
          </a:p>
        </p:txBody>
      </p:sp>
      <p:sp>
        <p:nvSpPr>
          <p:cNvPr id="14" name="Tijdelijke aanduiding voor inhoud 1"/>
          <p:cNvSpPr txBox="1">
            <a:spLocks/>
          </p:cNvSpPr>
          <p:nvPr/>
        </p:nvSpPr>
        <p:spPr bwMode="auto">
          <a:xfrm>
            <a:off x="4680272" y="1691605"/>
            <a:ext cx="5256584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55588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809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2pPr>
            <a:lvl3pPr marL="801688" indent="-2381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3pPr>
            <a:lvl4pPr marL="1077913" indent="-250825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3446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18018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6pPr>
            <a:lvl7pPr marL="22590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7pPr>
            <a:lvl8pPr marL="27162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8pPr>
            <a:lvl9pPr marL="3173413" indent="-255588" algn="l" defTabSz="238125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Prof. dr. Jan Telgen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Universiteit Twente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Onderzoekscentrum PPRC             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Postbus 217</a:t>
            </a: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/>
              <a:t>7500 AE Enschede		</a:t>
            </a:r>
            <a:endParaRPr lang="nl-NL" sz="2400" kern="0" dirty="0"/>
          </a:p>
          <a:p>
            <a:pPr algn="ctr">
              <a:buFont typeface="Wingdings" pitchFamily="2" charset="2"/>
              <a:buNone/>
            </a:pPr>
            <a:endParaRPr lang="nl-NL" sz="2400" kern="0" dirty="0" smtClean="0">
              <a:hlinkClick r:id=""/>
            </a:endParaRPr>
          </a:p>
          <a:p>
            <a:pPr algn="ctr">
              <a:buFont typeface="Wingdings" pitchFamily="2" charset="2"/>
              <a:buNone/>
            </a:pPr>
            <a:r>
              <a:rPr lang="nl-NL" sz="2400" kern="0" dirty="0" smtClean="0">
                <a:solidFill>
                  <a:schemeClr val="accent6">
                    <a:lumMod val="75000"/>
                  </a:schemeClr>
                </a:solidFill>
              </a:rPr>
              <a:t>j.telgen@utwente.nl</a:t>
            </a:r>
          </a:p>
          <a:p>
            <a:pPr algn="ctr">
              <a:buNone/>
            </a:pPr>
            <a:endParaRPr lang="nl-NL" sz="2400" kern="0" dirty="0"/>
          </a:p>
        </p:txBody>
      </p:sp>
    </p:spTree>
    <p:extLst>
      <p:ext uri="{BB962C8B-B14F-4D97-AF65-F5344CB8AC3E}">
        <p14:creationId xmlns:p14="http://schemas.microsoft.com/office/powerpoint/2010/main" val="22621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Procedure versus opdracht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Maak een scherp onderscheid!</a:t>
            </a:r>
            <a:endParaRPr lang="nl-NL" dirty="0"/>
          </a:p>
        </p:txBody>
      </p:sp>
      <p:sp>
        <p:nvSpPr>
          <p:cNvPr id="6" name="TextBox 2"/>
          <p:cNvSpPr txBox="1"/>
          <p:nvPr/>
        </p:nvSpPr>
        <p:spPr>
          <a:xfrm>
            <a:off x="935856" y="1475581"/>
            <a:ext cx="7992888" cy="518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 smtClean="0"/>
          </a:p>
          <a:p>
            <a:pPr marL="0" indent="0">
              <a:buNone/>
            </a:pPr>
            <a:endParaRPr lang="nl-NL" sz="1400" dirty="0"/>
          </a:p>
          <a:p>
            <a:pPr marL="457200" indent="-457200">
              <a:buFont typeface="+mj-lt"/>
              <a:buAutoNum type="arabicPeriod"/>
            </a:pPr>
            <a:r>
              <a:rPr lang="nl-NL" sz="2000" i="1" dirty="0"/>
              <a:t>De wijze waarop men tot contracten komt (een procedure)</a:t>
            </a:r>
          </a:p>
          <a:p>
            <a:pPr marL="0" indent="0">
              <a:buNone/>
            </a:pPr>
            <a:r>
              <a:rPr lang="nl-NL" sz="2000" i="1" dirty="0"/>
              <a:t>(bijv. Zeeuws model, Bestuurlijk aanbesteden)</a:t>
            </a:r>
          </a:p>
          <a:p>
            <a:pPr marL="0" indent="0">
              <a:buNone/>
            </a:pPr>
            <a:r>
              <a:rPr lang="nl-NL" sz="2000" dirty="0"/>
              <a:t>2. 	</a:t>
            </a:r>
            <a:r>
              <a:rPr lang="nl-NL" sz="2000" i="1" dirty="0"/>
              <a:t>De wijze waarop gemeenten uitvoering geven aan </a:t>
            </a:r>
            <a:r>
              <a:rPr lang="nl-NL" sz="2000" i="1" dirty="0" err="1" smtClean="0"/>
              <a:t>Wmo</a:t>
            </a:r>
            <a:r>
              <a:rPr lang="nl-NL" sz="2000" i="1" dirty="0" smtClean="0"/>
              <a:t>/Jeugdwet, </a:t>
            </a:r>
            <a:r>
              <a:rPr lang="nl-NL" sz="2000" i="1" dirty="0"/>
              <a:t>inclusief afspraken over de rol en verantwoordelijkheden van zorgaanbieders (inhoud, scope, verantwoordelijkheden, bekostiging)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NB. Met dezelfde procedure (1) kan men in verschillende modellen van opdrachtgeverschap (2) terecht komen!! En andersom </a:t>
            </a:r>
            <a:r>
              <a:rPr lang="nl-NL" sz="2400" dirty="0" smtClean="0"/>
              <a:t>!!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PIJL-RECHTS 10"/>
          <p:cNvSpPr/>
          <p:nvPr/>
        </p:nvSpPr>
        <p:spPr>
          <a:xfrm>
            <a:off x="1475656" y="2038004"/>
            <a:ext cx="4320480" cy="958948"/>
          </a:xfrm>
          <a:prstGeom prst="rightArrow">
            <a:avLst/>
          </a:prstGeom>
          <a:solidFill>
            <a:srgbClr val="34B233"/>
          </a:solidFill>
          <a:ln w="25400" cap="flat" cmpd="sng" algn="ctr">
            <a:solidFill>
              <a:srgbClr val="34B23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Inkoop/aanbestedingsprocedure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5796136" y="1772816"/>
            <a:ext cx="2952328" cy="1440160"/>
          </a:xfrm>
          <a:prstGeom prst="roundRect">
            <a:avLst/>
          </a:prstGeom>
          <a:solidFill>
            <a:srgbClr val="00B0F0"/>
          </a:solidFill>
          <a:ln w="25400" cap="flat" cmpd="sng" algn="ctr">
            <a:solidFill>
              <a:srgbClr val="34B23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Model van opdrachtgeverschap</a:t>
            </a:r>
          </a:p>
        </p:txBody>
      </p:sp>
    </p:spTree>
    <p:extLst>
      <p:ext uri="{BB962C8B-B14F-4D97-AF65-F5344CB8AC3E}">
        <p14:creationId xmlns:p14="http://schemas.microsoft.com/office/powerpoint/2010/main" val="25952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EU richtlijn – </a:t>
            </a:r>
            <a:r>
              <a:rPr lang="nl-NL" dirty="0" err="1" smtClean="0"/>
              <a:t>a’wet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Procedure ‘sociale en andere specifieke diensten’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19832" y="1547589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nl-NL" sz="2400" u="sng" dirty="0" smtClean="0"/>
              <a:t>Tot 2016: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2B-procedure – enkel beginselen van toepassing.</a:t>
            </a:r>
          </a:p>
          <a:p>
            <a:pPr>
              <a:lnSpc>
                <a:spcPct val="100000"/>
              </a:lnSpc>
            </a:pPr>
            <a:endParaRPr lang="nl-NL" sz="2400" u="sng" dirty="0"/>
          </a:p>
          <a:p>
            <a:pPr>
              <a:lnSpc>
                <a:spcPct val="100000"/>
              </a:lnSpc>
            </a:pPr>
            <a:r>
              <a:rPr lang="nl-NL" sz="2400" u="sng" dirty="0" smtClean="0"/>
              <a:t>Nieuwe EU richtlijn, op 18 april 2016 van kracht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Verplichting om opdrachten voor ‘Sociale en andere specifieke diensten’ met opdrachtwaarde boven de € 750.000 </a:t>
            </a:r>
            <a:r>
              <a:rPr lang="nl-NL" sz="2400" u="sng" dirty="0" smtClean="0"/>
              <a:t>aan te kondigen</a:t>
            </a:r>
            <a:r>
              <a:rPr lang="nl-NL" sz="2400" dirty="0" smtClean="0"/>
              <a:t>;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Beginselen van aanbestedingsrecht van toepassing (gelijke behandeling, proportionaliteit, non-discriminatie);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smtClean="0"/>
              <a:t>Maar nog steeds veel vrijheid voor invullen van procedure!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xtBox 2"/>
          <p:cNvSpPr txBox="1"/>
          <p:nvPr/>
        </p:nvSpPr>
        <p:spPr>
          <a:xfrm>
            <a:off x="935856" y="1475581"/>
            <a:ext cx="7992888" cy="3021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Trends </a:t>
            </a:r>
            <a:r>
              <a:rPr lang="nl-NL" sz="2400" dirty="0" smtClean="0"/>
              <a:t>in de inkoop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r>
              <a:rPr lang="nl-NL" sz="2400" dirty="0" smtClean="0"/>
              <a:t>Aanbesteden of niet?</a:t>
            </a:r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lnSpc>
                <a:spcPct val="100000"/>
              </a:lnSpc>
              <a:buClr>
                <a:srgbClr val="002060"/>
              </a:buClr>
              <a:buSzPct val="70000"/>
              <a:buFont typeface="Arial" panose="020B0604020202020204" pitchFamily="34" charset="0"/>
              <a:buChar char="•"/>
            </a:pPr>
            <a:endParaRPr lang="nl-NL" sz="2400" dirty="0"/>
          </a:p>
          <a:p>
            <a:pPr>
              <a:buClr>
                <a:srgbClr val="002060"/>
              </a:buClr>
              <a:buSzPct val="70000"/>
            </a:pPr>
            <a:endParaRPr lang="nl-NL" sz="24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223888" y="3582540"/>
            <a:ext cx="7704856" cy="341313"/>
          </a:xfrm>
        </p:spPr>
        <p:txBody>
          <a:bodyPr/>
          <a:lstStyle/>
          <a:p>
            <a:r>
              <a:rPr lang="nl-NL" sz="3200" dirty="0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Trends in inkoop</a:t>
            </a:r>
            <a:endParaRPr lang="nl-NL" sz="32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719832" y="1604000"/>
            <a:ext cx="8856984" cy="4557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 2015 een analyse van de </a:t>
            </a:r>
            <a:r>
              <a:rPr lang="nl-NL" sz="2400" dirty="0" err="1" smtClean="0"/>
              <a:t>Wmo</a:t>
            </a:r>
            <a:r>
              <a:rPr lang="nl-NL" sz="2400" dirty="0" smtClean="0"/>
              <a:t>-inkoopdocumenten (nieuwe taken) van </a:t>
            </a:r>
            <a:r>
              <a:rPr lang="nl-NL" sz="2400" u="sng" dirty="0" smtClean="0"/>
              <a:t>382</a:t>
            </a:r>
            <a:r>
              <a:rPr lang="nl-NL" sz="2400" dirty="0" smtClean="0"/>
              <a:t> gemeenten: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Hoe ingekocht? Wat ingekocht? Kruisverbanden?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Diverse rapportages</a:t>
            </a:r>
          </a:p>
          <a:p>
            <a:pPr lvl="1" indent="0"/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Nu aanvullend onderzoek: analyse inkoopdocumenten 2016 en 2017. Inkoopdocumenten van </a:t>
            </a:r>
            <a:r>
              <a:rPr lang="nl-NL" sz="2400" b="1" u="sng" dirty="0" smtClean="0"/>
              <a:t>253</a:t>
            </a:r>
            <a:r>
              <a:rPr lang="nl-NL" sz="2400" dirty="0" smtClean="0"/>
              <a:t> gemeenten geanalyseerd: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Hoe ingekocht, wat ingekocht?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Trends en ontwikkelingen?</a:t>
            </a:r>
          </a:p>
          <a:p>
            <a:endParaRPr lang="nl-NL" sz="2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Inkoopronde 2015 </a:t>
            </a:r>
            <a:r>
              <a:rPr lang="nl-NL" dirty="0" err="1" smtClean="0"/>
              <a:t>wmo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Geheugen opfrissen…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19832" y="1604000"/>
            <a:ext cx="8856984" cy="5244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Highlights</a:t>
            </a:r>
            <a:r>
              <a:rPr lang="nl-NL" sz="2400" dirty="0" smtClean="0"/>
              <a:t>:</a:t>
            </a:r>
          </a:p>
          <a:p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2015 en nog steeds: Focus </a:t>
            </a:r>
            <a:r>
              <a:rPr lang="nl-NL" sz="2400" dirty="0" smtClean="0"/>
              <a:t>op zorgcontinuïteit; Transitie-arrangementen en overgangsrecht beperken speelruimte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Nog veel behoudend / traditioneel ingekocht (‘</a:t>
            </a:r>
            <a:r>
              <a:rPr lang="nl-NL" sz="2400" dirty="0" err="1" smtClean="0"/>
              <a:t>Awbz’tje</a:t>
            </a:r>
            <a:r>
              <a:rPr lang="nl-NL" sz="2400" dirty="0" smtClean="0"/>
              <a:t> spelen</a:t>
            </a:r>
            <a:r>
              <a:rPr lang="nl-NL" sz="2400" dirty="0" smtClean="0"/>
              <a:t>’): weinig echte transformatie</a:t>
            </a: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Een klein deel van de gemeenten zet stappen met: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Productvereenvoudiging (p * q)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Andere vormen van bekostiging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 bijna alle gemeenten </a:t>
            </a:r>
            <a:r>
              <a:rPr lang="nl-NL" sz="2400" dirty="0" err="1" smtClean="0"/>
              <a:t>Wmo</a:t>
            </a:r>
            <a:r>
              <a:rPr lang="nl-NL" sz="2400" dirty="0" smtClean="0"/>
              <a:t> en jeugdhulp gescheiden ingekocht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Rectangle 16"/>
          <p:cNvSpPr/>
          <p:nvPr/>
        </p:nvSpPr>
        <p:spPr bwMode="auto">
          <a:xfrm>
            <a:off x="-248" y="6804173"/>
            <a:ext cx="10080625" cy="45719"/>
          </a:xfrm>
          <a:prstGeom prst="rect">
            <a:avLst/>
          </a:prstGeom>
          <a:solidFill>
            <a:srgbClr val="2227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31 mei 2017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Inkoopronde 2015 </a:t>
            </a:r>
            <a:r>
              <a:rPr lang="nl-NL" dirty="0" err="1" smtClean="0"/>
              <a:t>Wmo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Geheugen opfrissen…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19832" y="1604000"/>
            <a:ext cx="8856984" cy="3527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Highlights</a:t>
            </a:r>
            <a:r>
              <a:rPr lang="nl-NL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Diversiteit aan inkoopverbanden: van zelfstandig inkopende (grote) gemeenten tot inkoopsamenwerking met 22 gemeenten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Variatie in inkoopprocedures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Bestuurlijk aanbesteden / dialooggericht contracteren populair</a:t>
            </a:r>
            <a:endParaRPr lang="nl-NL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chemeClr val="tx1"/>
                </a:solidFill>
                <a:cs typeface="+mn-cs"/>
              </a:rPr>
              <a:t>Public Procurement Research Centre - www.pprc.eu</a:t>
            </a:r>
            <a:endParaRPr lang="nl-NL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0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swot_analysi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F3004B-9108-4C4B-8CE9-64F411650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Slideshop_swot_analysis</Template>
  <TotalTime>5032</TotalTime>
  <Words>1153</Words>
  <Application>Microsoft Office PowerPoint</Application>
  <PresentationFormat>Aangepast</PresentationFormat>
  <Paragraphs>295</Paragraphs>
  <Slides>23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36" baseType="lpstr">
      <vt:lpstr>Arial Unicode MS</vt:lpstr>
      <vt:lpstr>MS Gothic</vt:lpstr>
      <vt:lpstr>ＭＳ Ｐゴシック</vt:lpstr>
      <vt:lpstr>Arial</vt:lpstr>
      <vt:lpstr>Arial Narrow</vt:lpstr>
      <vt:lpstr>Calibri</vt:lpstr>
      <vt:lpstr>Cambria</vt:lpstr>
      <vt:lpstr>Helvetica</vt:lpstr>
      <vt:lpstr>MetaCondBold-Roman</vt:lpstr>
      <vt:lpstr>Myriad Pro</vt:lpstr>
      <vt:lpstr>Times New Roman</vt:lpstr>
      <vt:lpstr>Wingdings</vt:lpstr>
      <vt:lpstr>Slideshop_swot_analysis</vt:lpstr>
      <vt:lpstr>PowerPoint-presentatie</vt:lpstr>
      <vt:lpstr>Achtergronden</vt:lpstr>
      <vt:lpstr>Procedure versus opdracht</vt:lpstr>
      <vt:lpstr>Nieuwe EU richtlijn – a’wet</vt:lpstr>
      <vt:lpstr>Agenda</vt:lpstr>
      <vt:lpstr>Trends in inkoop</vt:lpstr>
      <vt:lpstr>Onderzoek</vt:lpstr>
      <vt:lpstr>Inkoopronde 2015 wmo</vt:lpstr>
      <vt:lpstr>Inkoopronde 2015 Wmo</vt:lpstr>
      <vt:lpstr>Samenwerkingsverbanden</vt:lpstr>
      <vt:lpstr>Stabiliteit samenwerkingsverbanden</vt:lpstr>
      <vt:lpstr>Procedures</vt:lpstr>
      <vt:lpstr>inkoopprocedures</vt:lpstr>
      <vt:lpstr>inkoopprocedures</vt:lpstr>
      <vt:lpstr>Trend inkoopprocedures</vt:lpstr>
      <vt:lpstr>Bekostiging</vt:lpstr>
      <vt:lpstr>Bekostigingsvormen</vt:lpstr>
      <vt:lpstr>Wat hebben gemeenten ingekocht</vt:lpstr>
      <vt:lpstr>Aanbesteden of niet?</vt:lpstr>
      <vt:lpstr>Veel organisatie-vormen mogelijk!</vt:lpstr>
      <vt:lpstr>Voorwaarden</vt:lpstr>
      <vt:lpstr>Procedure voor sociale diensten </vt:lpstr>
      <vt:lpstr>Contact gegevens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Niels Uenk;Jan Telgen</dc:creator>
  <cp:lastModifiedBy>Jan Telgen</cp:lastModifiedBy>
  <cp:revision>405</cp:revision>
  <cp:lastPrinted>1601-01-01T00:00:00Z</cp:lastPrinted>
  <dcterms:created xsi:type="dcterms:W3CDTF">2012-08-08T09:22:26Z</dcterms:created>
  <dcterms:modified xsi:type="dcterms:W3CDTF">2017-05-30T19:40:11Z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TC018754769991</vt:lpwstr>
  </property>
</Properties>
</file>